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348" r:id="rId2"/>
    <p:sldId id="402" r:id="rId3"/>
    <p:sldId id="357" r:id="rId4"/>
    <p:sldId id="403" r:id="rId5"/>
    <p:sldId id="404" r:id="rId6"/>
    <p:sldId id="360" r:id="rId7"/>
    <p:sldId id="405" r:id="rId8"/>
    <p:sldId id="406" r:id="rId9"/>
    <p:sldId id="407" r:id="rId10"/>
    <p:sldId id="358" r:id="rId11"/>
    <p:sldId id="408" r:id="rId12"/>
    <p:sldId id="409" r:id="rId13"/>
    <p:sldId id="373" r:id="rId14"/>
    <p:sldId id="413" r:id="rId15"/>
    <p:sldId id="410" r:id="rId16"/>
    <p:sldId id="411" r:id="rId17"/>
    <p:sldId id="412" r:id="rId18"/>
    <p:sldId id="414" r:id="rId19"/>
    <p:sldId id="415" r:id="rId20"/>
    <p:sldId id="418" r:id="rId21"/>
    <p:sldId id="419" r:id="rId22"/>
    <p:sldId id="420" r:id="rId23"/>
    <p:sldId id="421" r:id="rId24"/>
    <p:sldId id="422" r:id="rId25"/>
    <p:sldId id="423" r:id="rId26"/>
    <p:sldId id="424" r:id="rId27"/>
    <p:sldId id="425" r:id="rId28"/>
    <p:sldId id="426" r:id="rId29"/>
    <p:sldId id="427" r:id="rId30"/>
    <p:sldId id="428" r:id="rId31"/>
    <p:sldId id="429" r:id="rId32"/>
    <p:sldId id="375" r:id="rId33"/>
    <p:sldId id="376" r:id="rId34"/>
    <p:sldId id="377" r:id="rId35"/>
    <p:sldId id="378" r:id="rId36"/>
    <p:sldId id="380" r:id="rId37"/>
    <p:sldId id="350" r:id="rId38"/>
    <p:sldId id="351" r:id="rId39"/>
    <p:sldId id="431" r:id="rId40"/>
    <p:sldId id="430" r:id="rId41"/>
    <p:sldId id="432" r:id="rId42"/>
    <p:sldId id="433" r:id="rId43"/>
    <p:sldId id="434" r:id="rId44"/>
    <p:sldId id="435" r:id="rId45"/>
    <p:sldId id="436" r:id="rId46"/>
    <p:sldId id="442" r:id="rId47"/>
    <p:sldId id="437" r:id="rId48"/>
    <p:sldId id="438" r:id="rId49"/>
    <p:sldId id="439" r:id="rId50"/>
    <p:sldId id="440" r:id="rId51"/>
    <p:sldId id="441" r:id="rId52"/>
    <p:sldId id="443" r:id="rId53"/>
    <p:sldId id="444" r:id="rId54"/>
    <p:sldId id="445" r:id="rId55"/>
    <p:sldId id="356" r:id="rId56"/>
    <p:sldId id="293" r:id="rId57"/>
    <p:sldId id="277" r:id="rId58"/>
    <p:sldId id="278" r:id="rId59"/>
    <p:sldId id="279" r:id="rId60"/>
    <p:sldId id="446" r:id="rId61"/>
    <p:sldId id="447" r:id="rId62"/>
    <p:sldId id="448" r:id="rId63"/>
    <p:sldId id="284" r:id="rId64"/>
    <p:sldId id="285" r:id="rId65"/>
    <p:sldId id="286" r:id="rId66"/>
    <p:sldId id="287" r:id="rId67"/>
    <p:sldId id="288" r:id="rId68"/>
    <p:sldId id="289" r:id="rId69"/>
    <p:sldId id="290" r:id="rId70"/>
    <p:sldId id="291" r:id="rId71"/>
    <p:sldId id="292" r:id="rId72"/>
    <p:sldId id="256" r:id="rId73"/>
    <p:sldId id="381" r:id="rId74"/>
    <p:sldId id="449" r:id="rId75"/>
    <p:sldId id="450" r:id="rId76"/>
    <p:sldId id="451" r:id="rId77"/>
    <p:sldId id="452" r:id="rId78"/>
    <p:sldId id="390" r:id="rId79"/>
    <p:sldId id="454" r:id="rId80"/>
    <p:sldId id="455" r:id="rId81"/>
    <p:sldId id="456" r:id="rId82"/>
    <p:sldId id="457" r:id="rId83"/>
    <p:sldId id="458" r:id="rId84"/>
    <p:sldId id="459" r:id="rId85"/>
    <p:sldId id="460" r:id="rId86"/>
    <p:sldId id="461" r:id="rId87"/>
    <p:sldId id="462" r:id="rId88"/>
    <p:sldId id="463" r:id="rId89"/>
    <p:sldId id="464" r:id="rId90"/>
    <p:sldId id="466" r:id="rId91"/>
    <p:sldId id="468" r:id="rId92"/>
    <p:sldId id="467" r:id="rId93"/>
    <p:sldId id="472" r:id="rId94"/>
    <p:sldId id="399" r:id="rId95"/>
    <p:sldId id="469" r:id="rId96"/>
    <p:sldId id="470" r:id="rId97"/>
    <p:sldId id="471" r:id="rId98"/>
    <p:sldId id="400" r:id="rId99"/>
    <p:sldId id="401" r:id="rId10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DA05C9-7C80-47FE-826B-55918B452998}" type="datetimeFigureOut">
              <a:rPr lang="nl-NL" smtClean="0"/>
              <a:t>22-10-2014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3DA14-4299-4C67-8045-F4F862BA509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401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974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2401390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974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3801686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179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nl-NL" smtClean="0"/>
              <a:t>Copernicus was de eerste die beweerde dat de aarde om de zon draaide, galileo bevestigde dat later</a:t>
            </a:r>
          </a:p>
        </p:txBody>
      </p:sp>
      <p:sp>
        <p:nvSpPr>
          <p:cNvPr id="161796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D05CC81-5DA9-40FB-95F6-F5241DD8DD2B}" type="slidenum">
              <a:rPr lang="nl-NL" smtClean="0"/>
              <a:pPr eaLnBrk="1" hangingPunct="1"/>
              <a:t>35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382455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974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131500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>(3,700 km, or 2,300 statute miles), while the correct figure is 19,600 km (12,200 mi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B29F1-C989-42FF-BE4A-B6E66B3CA4BF}" type="slidenum">
              <a:rPr lang="nl-NL" smtClean="0"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9675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150 bij 36 cm</a:t>
            </a:r>
          </a:p>
          <a:p>
            <a:r>
              <a:rPr lang="nl-NL" dirty="0" smtClean="0"/>
              <a:t>7 weken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3DA14-4299-4C67-8045-F4F862BA5093}" type="slidenum">
              <a:rPr lang="nl-NL" smtClean="0"/>
              <a:t>53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76843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B29F1-C989-42FF-BE4A-B6E66B3CA4BF}" type="slidenum">
              <a:rPr lang="nl-NL" smtClean="0"/>
              <a:t>78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1780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974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2802092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6161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514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3987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2394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7568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974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128198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974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11011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22-10-2014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9265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22-10-2014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942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22-10-2014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7263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22-10-2014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1141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22-10-2014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3479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22-10-2014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26533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22-10-2014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2995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22-10-2014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6047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22-10-2014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18456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22-10-2014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079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22-10-2014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1888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9D3E5-CFD1-49B9-9A04-3CFE71759A43}" type="datetimeFigureOut">
              <a:rPr lang="nl-NL" smtClean="0"/>
              <a:t>22-10-2014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4635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2.jpeg"/><Relationship Id="rId4" Type="http://schemas.openxmlformats.org/officeDocument/2006/relationships/hyperlink" Target="//upload.wikimedia.org/wikipedia/commons/1/16/002_le_vite,_arnolfo_di_lapo.jpg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0.jpeg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9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3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3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microsoft.com/office/2007/relationships/hdphoto" Target="../media/hdphoto1.wdp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commons/2/22/Archimedes-screw_one-screw-threads_with-ball_3D-view_animated_small.gif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eg"/><Relationship Id="rId5" Type="http://schemas.openxmlformats.org/officeDocument/2006/relationships/image" Target="../media/image39.png"/><Relationship Id="rId4" Type="http://schemas.openxmlformats.org/officeDocument/2006/relationships/image" Target="../media/image38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wmf"/><Relationship Id="rId4" Type="http://schemas.openxmlformats.org/officeDocument/2006/relationships/image" Target="../media/image4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wmf"/><Relationship Id="rId4" Type="http://schemas.openxmlformats.org/officeDocument/2006/relationships/image" Target="../media/image4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wmf"/><Relationship Id="rId4" Type="http://schemas.openxmlformats.org/officeDocument/2006/relationships/image" Target="../media/image4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wmf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4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wmf"/><Relationship Id="rId4" Type="http://schemas.openxmlformats.org/officeDocument/2006/relationships/image" Target="../media/image50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5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wmf"/><Relationship Id="rId4" Type="http://schemas.openxmlformats.org/officeDocument/2006/relationships/image" Target="../media/image53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9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image" Target="../media/image41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wmf"/><Relationship Id="rId4" Type="http://schemas.openxmlformats.org/officeDocument/2006/relationships/image" Target="../media/image56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7" Type="http://schemas.openxmlformats.org/officeDocument/2006/relationships/image" Target="../media/image64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60.jpeg"/><Relationship Id="rId7" Type="http://schemas.openxmlformats.org/officeDocument/2006/relationships/image" Target="../media/image64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//upload.wikimedia.org/wikipedia/commons/8/8a/Palace_of_Versailles.gif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hyperlink" Target="//upload.wikimedia.org/wikipedia/commons/8/8a/Palace_of_Versailles.gif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hyperlink" Target="//upload.wikimedia.org/wikipedia/commons/9/9d/Palacio_Real_(Madrid)_07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openxmlformats.org/officeDocument/2006/relationships/hyperlink" Target="//upload.wikimedia.org/wikipedia/commons/3/3c/HetLoo3.JPG" TargetMode="Externa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//upload.wikimedia.org/wikipedia/commons/0/0f/Hortus_Deliciarum_-_Hell.jpg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//upload.wikimedia.org/wikipedia/commons/5/55/Jeorg_Breu_Elder_A_Question_to_a_Mintmaker_c1500.png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hyperlink" Target="//upload.wikimedia.org/wikipedia/commons/b/b3/Tetzel_Kasten.JPG" TargetMode="External"/><Relationship Id="rId7" Type="http://schemas.openxmlformats.org/officeDocument/2006/relationships/image" Target="../media/image7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jpeg"/><Relationship Id="rId5" Type="http://schemas.openxmlformats.org/officeDocument/2006/relationships/hyperlink" Target="//upload.wikimedia.org/wikipedia/commons/7/74/Johann_Tetzel.jpg" TargetMode="External"/><Relationship Id="rId4" Type="http://schemas.openxmlformats.org/officeDocument/2006/relationships/image" Target="../media/image80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0/0f/Raffael_040.jpg" TargetMode="External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wmf"/><Relationship Id="rId4" Type="http://schemas.openxmlformats.org/officeDocument/2006/relationships/image" Target="../media/image86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e/e2/Hanno.raffael.jpg" TargetMode="External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87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Karl_V_by_Ticiano.jpg" TargetMode="External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wmf"/><Relationship Id="rId4" Type="http://schemas.openxmlformats.org/officeDocument/2006/relationships/image" Target="../media/image8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w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w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jpe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http://www.dsdk12.net/~blane/StudentWebPages/Jose/graphics/Michelango_Portrait_by_Volterra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00750" y="-963488"/>
            <a:ext cx="3067250" cy="419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vak 1"/>
          <p:cNvSpPr txBox="1"/>
          <p:nvPr/>
        </p:nvSpPr>
        <p:spPr>
          <a:xfrm>
            <a:off x="4727782" y="2581454"/>
            <a:ext cx="2376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b="1" dirty="0" smtClean="0">
                <a:solidFill>
                  <a:schemeClr val="bg1"/>
                </a:solidFill>
              </a:rPr>
              <a:t>Een Nieuwe Tijd Begint</a:t>
            </a:r>
            <a:endParaRPr lang="nl-NL" sz="24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upload.wikimedia.org/wikipedia/commons/9/95/Columbus_Taking_Possession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14788" y="3761656"/>
            <a:ext cx="4090417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inplainsite.org/assets/images/Martin-Luther.jp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997659" y="4037659"/>
            <a:ext cx="2676758" cy="307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entoen.nu/media/12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1" y="3310909"/>
            <a:ext cx="2539153" cy="352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geschiedeniskoffer.nl/lessen/derckvanlintelo/80-jarige-oorlog-groenlo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78770" y="1921153"/>
            <a:ext cx="3073711" cy="215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upload.wikimedia.org/wikipedia/commons/2/22/Da_Vinci_Vitruve_Luc_Viatour.jp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5480" y="-83952"/>
            <a:ext cx="2736304" cy="372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bcampbell.org/BuffState/History116Fall2009/michelangelo1.jpg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07702" y="6399"/>
            <a:ext cx="3816424" cy="233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49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Studie\- ! Pictures - Bronnen ! GS\Renaissance\18_17.31-46_Michelangelo_Sistine_Creation_of_Adam.jpe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447065" cy="6887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kstvak 5"/>
          <p:cNvSpPr txBox="1">
            <a:spLocks noChangeArrowheads="1"/>
          </p:cNvSpPr>
          <p:nvPr/>
        </p:nvSpPr>
        <p:spPr bwMode="auto">
          <a:xfrm>
            <a:off x="4079776" y="332656"/>
            <a:ext cx="6373912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lvl="1" eaLnBrk="1" hangingPunct="1"/>
            <a:r>
              <a:rPr lang="nl-NL" sz="2000" dirty="0" smtClean="0">
                <a:solidFill>
                  <a:schemeClr val="bg1"/>
                </a:solidFill>
              </a:rPr>
              <a:t>Verschil leven in de Renaissance en in de Middeleeuwen.</a:t>
            </a:r>
            <a:endParaRPr lang="nl-NL" sz="2000" dirty="0">
              <a:solidFill>
                <a:schemeClr val="bg1"/>
              </a:solidFill>
            </a:endParaRPr>
          </a:p>
          <a:p>
            <a:pPr eaLnBrk="1" hangingPunct="1"/>
            <a:endParaRPr lang="nl-NL" sz="2000" dirty="0">
              <a:solidFill>
                <a:schemeClr val="bg1"/>
              </a:solidFill>
            </a:endParaRPr>
          </a:p>
          <a:p>
            <a:pPr eaLnBrk="1" hangingPunct="1"/>
            <a:endParaRPr lang="nl-NL" sz="2000" dirty="0">
              <a:solidFill>
                <a:schemeClr val="bg1"/>
              </a:solidFill>
            </a:endParaRPr>
          </a:p>
          <a:p>
            <a:pPr eaLnBrk="1" hangingPunct="1"/>
            <a:r>
              <a:rPr lang="nl-NL" sz="2000" dirty="0">
                <a:solidFill>
                  <a:schemeClr val="bg1"/>
                </a:solidFill>
              </a:rPr>
              <a:t>Middeleeuwen:</a:t>
            </a:r>
            <a:r>
              <a:rPr lang="nl-NL" sz="2000" i="1" dirty="0">
                <a:solidFill>
                  <a:schemeClr val="bg1"/>
                </a:solidFill>
              </a:rPr>
              <a:t>		</a:t>
            </a:r>
            <a:r>
              <a:rPr lang="nl-NL" sz="2000" dirty="0">
                <a:solidFill>
                  <a:schemeClr val="bg1"/>
                </a:solidFill>
              </a:rPr>
              <a:t>	</a:t>
            </a:r>
            <a:r>
              <a:rPr lang="nl-NL" sz="2000" i="1" dirty="0">
                <a:solidFill>
                  <a:schemeClr val="bg1"/>
                </a:solidFill>
              </a:rPr>
              <a:t>Renaissance:</a:t>
            </a:r>
          </a:p>
          <a:p>
            <a:pPr eaLnBrk="1" hangingPunct="1"/>
            <a:endParaRPr lang="nl-NL" sz="2000" dirty="0">
              <a:solidFill>
                <a:schemeClr val="bg1"/>
              </a:solidFill>
            </a:endParaRPr>
          </a:p>
        </p:txBody>
      </p:sp>
      <p:graphicFrame>
        <p:nvGraphicFramePr>
          <p:cNvPr id="2" name="Tabel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674542"/>
              </p:ext>
            </p:extLst>
          </p:nvPr>
        </p:nvGraphicFramePr>
        <p:xfrm>
          <a:off x="3432516" y="2174628"/>
          <a:ext cx="7541024" cy="4029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0512"/>
                <a:gridCol w="3770512"/>
              </a:tblGrid>
              <a:tr h="4029224">
                <a:tc>
                  <a:txBody>
                    <a:bodyPr/>
                    <a:lstStyle/>
                    <a:p>
                      <a:pPr marL="285750" indent="-285750" eaLnBrk="1" hangingPunct="1">
                        <a:buFont typeface="Arial" pitchFamily="34" charset="0"/>
                        <a:buChar char="•"/>
                      </a:pPr>
                      <a:r>
                        <a:rPr lang="nl-NL" sz="2000" dirty="0" smtClean="0">
                          <a:solidFill>
                            <a:schemeClr val="bg1"/>
                          </a:solidFill>
                        </a:rPr>
                        <a:t> God en kerk in het Middelpunt	</a:t>
                      </a:r>
                    </a:p>
                    <a:p>
                      <a:pPr marL="0" indent="0" eaLnBrk="1" hangingPunct="1">
                        <a:buFont typeface="Arial" pitchFamily="34" charset="0"/>
                        <a:buNone/>
                      </a:pPr>
                      <a:r>
                        <a:rPr lang="nl-NL" sz="2000" dirty="0" smtClean="0">
                          <a:solidFill>
                            <a:schemeClr val="bg1"/>
                          </a:solidFill>
                        </a:rPr>
                        <a:t>	</a:t>
                      </a:r>
                    </a:p>
                    <a:p>
                      <a:pPr marL="285750" indent="-285750" eaLnBrk="1" hangingPunct="1">
                        <a:buFont typeface="Arial" pitchFamily="34" charset="0"/>
                        <a:buChar char="•"/>
                      </a:pPr>
                      <a:r>
                        <a:rPr lang="nl-NL" sz="2000" dirty="0" smtClean="0">
                          <a:solidFill>
                            <a:schemeClr val="bg1"/>
                          </a:solidFill>
                        </a:rPr>
                        <a:t> Leven na de dood centraal			</a:t>
                      </a:r>
                    </a:p>
                    <a:p>
                      <a:pPr marL="285750" indent="-285750" eaLnBrk="1" hangingPunct="1">
                        <a:buFont typeface="Arial" pitchFamily="34" charset="0"/>
                        <a:buChar char="•"/>
                      </a:pPr>
                      <a:r>
                        <a:rPr lang="nl-NL" sz="2000" dirty="0" smtClean="0">
                          <a:solidFill>
                            <a:schemeClr val="bg1"/>
                          </a:solidFill>
                        </a:rPr>
                        <a:t> Het leven is zwaar 		</a:t>
                      </a:r>
                    </a:p>
                    <a:p>
                      <a:pPr marL="285750" indent="-285750" eaLnBrk="1" hangingPunct="1">
                        <a:buFont typeface="Arial" pitchFamily="34" charset="0"/>
                        <a:buChar char="•"/>
                      </a:pPr>
                      <a:r>
                        <a:rPr lang="nl-NL" sz="2000" dirty="0" smtClean="0">
                          <a:solidFill>
                            <a:schemeClr val="bg1"/>
                          </a:solidFill>
                        </a:rPr>
                        <a:t> Informatie via geloof en kerk.</a:t>
                      </a:r>
                    </a:p>
                    <a:p>
                      <a:pPr marL="285750" indent="-285750" eaLnBrk="1" hangingPunct="1">
                        <a:buFont typeface="Arial" pitchFamily="34" charset="0"/>
                        <a:buChar char="•"/>
                      </a:pPr>
                      <a:endParaRPr lang="nl-NL" sz="200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0" indent="0" eaLnBrk="1" hangingPunct="1">
                        <a:buFont typeface="Arial" pitchFamily="34" charset="0"/>
                        <a:buNone/>
                      </a:pPr>
                      <a:endParaRPr lang="nl-NL" sz="200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 eaLnBrk="1" hangingPunct="1">
                        <a:buFont typeface="Arial" pitchFamily="34" charset="0"/>
                        <a:buChar char="•"/>
                      </a:pPr>
                      <a:r>
                        <a:rPr lang="nl-NL" sz="2000" dirty="0" smtClean="0">
                          <a:solidFill>
                            <a:schemeClr val="bg1"/>
                          </a:solidFill>
                        </a:rPr>
                        <a:t> Bijbelse thema’s in kunst</a:t>
                      </a:r>
                      <a:endParaRPr lang="nl-NL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nl-NL" sz="2000" dirty="0" smtClean="0">
                          <a:solidFill>
                            <a:schemeClr val="bg1"/>
                          </a:solidFill>
                        </a:rPr>
                        <a:t>De mens in het</a:t>
                      </a:r>
                      <a:r>
                        <a:rPr lang="nl-NL" sz="2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nl-NL" sz="2000" dirty="0" smtClean="0">
                          <a:solidFill>
                            <a:schemeClr val="bg1"/>
                          </a:solidFill>
                        </a:rPr>
                        <a:t>Middelpunt 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nl-NL" sz="2000" dirty="0" smtClean="0">
                          <a:solidFill>
                            <a:schemeClr val="bg1"/>
                          </a:solidFill>
                        </a:rPr>
                        <a:t>Dagelijks leven belangrijk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nl-NL" sz="200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nl-NL" sz="2000" u="sng" dirty="0" err="1" smtClean="0">
                          <a:solidFill>
                            <a:schemeClr val="bg1"/>
                          </a:solidFill>
                        </a:rPr>
                        <a:t>Carpe</a:t>
                      </a:r>
                      <a:r>
                        <a:rPr lang="nl-NL" sz="2000" u="sng" dirty="0" smtClean="0">
                          <a:solidFill>
                            <a:schemeClr val="bg1"/>
                          </a:solidFill>
                        </a:rPr>
                        <a:t> Diem (latijn)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nl-NL" sz="200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nl-NL" sz="2000" dirty="0" smtClean="0">
                          <a:solidFill>
                            <a:schemeClr val="bg1"/>
                          </a:solidFill>
                        </a:rPr>
                        <a:t>Vertrouwen in de menselijke intelligentie </a:t>
                      </a:r>
                      <a:r>
                        <a:rPr lang="nl-NL" sz="2000" dirty="0" smtClean="0">
                          <a:solidFill>
                            <a:schemeClr val="bg1"/>
                          </a:solidFill>
                          <a:sym typeface="Wingdings" pitchFamily="2" charset="2"/>
                        </a:rPr>
                        <a:t> bloei van de </a:t>
                      </a:r>
                      <a:r>
                        <a:rPr lang="nl-NL" sz="2000" dirty="0" smtClean="0">
                          <a:solidFill>
                            <a:schemeClr val="bg1"/>
                          </a:solidFill>
                        </a:rPr>
                        <a:t>wetenschap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nl-NL" sz="200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nl-NL" sz="2000" dirty="0" smtClean="0">
                          <a:solidFill>
                            <a:schemeClr val="bg1"/>
                          </a:solidFill>
                        </a:rPr>
                        <a:t>Minder Bijbelse thema’s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2000" dirty="0" smtClean="0">
                          <a:solidFill>
                            <a:schemeClr val="bg1"/>
                          </a:solidFill>
                        </a:rPr>
                        <a:t>Mythologische thema’s	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10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8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72013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636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Studie\- ! Pictures - Bronnen ! GS\Renaissance\18_17.31-46_Michelangelo_Sistine_Creation_of_Adam.jpe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447065" cy="6887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kstvak 5"/>
          <p:cNvSpPr txBox="1">
            <a:spLocks noChangeArrowheads="1"/>
          </p:cNvSpPr>
          <p:nvPr/>
        </p:nvSpPr>
        <p:spPr bwMode="auto">
          <a:xfrm>
            <a:off x="2898090" y="881296"/>
            <a:ext cx="6373912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lvl="1" eaLnBrk="1" hangingPunct="1"/>
            <a:r>
              <a:rPr lang="nl-NL" sz="2400" dirty="0" smtClean="0">
                <a:solidFill>
                  <a:schemeClr val="bg1"/>
                </a:solidFill>
              </a:rPr>
              <a:t>Ideeën van de </a:t>
            </a:r>
            <a:r>
              <a:rPr lang="nl-NL" sz="2400" u="sng" dirty="0" smtClean="0">
                <a:solidFill>
                  <a:schemeClr val="bg1"/>
                </a:solidFill>
              </a:rPr>
              <a:t>Renaissance</a:t>
            </a:r>
            <a:r>
              <a:rPr lang="nl-NL" sz="2400" dirty="0" smtClean="0">
                <a:solidFill>
                  <a:schemeClr val="bg1"/>
                </a:solidFill>
              </a:rPr>
              <a:t> waren vooral interessant voor een kleine maar belangrijke groep.</a:t>
            </a:r>
          </a:p>
          <a:p>
            <a:pPr lvl="1" eaLnBrk="1" hangingPunct="1"/>
            <a:endParaRPr lang="nl-NL" sz="2400" dirty="0">
              <a:solidFill>
                <a:schemeClr val="bg1"/>
              </a:solidFill>
            </a:endParaRPr>
          </a:p>
          <a:p>
            <a:pPr marL="800100" lvl="1" indent="-342900" eaLnBrk="1" hangingPunct="1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Kooplieden</a:t>
            </a:r>
          </a:p>
          <a:p>
            <a:pPr marL="800100" lvl="1" indent="-342900" eaLnBrk="1" hangingPunct="1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Vorsten en edelen</a:t>
            </a:r>
          </a:p>
          <a:p>
            <a:pPr marL="800100" lvl="1" indent="-342900" eaLnBrk="1" hangingPunct="1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Kunstenaars</a:t>
            </a:r>
          </a:p>
          <a:p>
            <a:pPr marL="800100" lvl="1" indent="-342900" eaLnBrk="1" hangingPunct="1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Geleerden</a:t>
            </a:r>
          </a:p>
          <a:p>
            <a:pPr marL="800100" lvl="1" indent="-342900" eaLnBrk="1" hangingPunct="1">
              <a:buFont typeface="Arial" panose="020B0604020202020204" pitchFamily="34" charset="0"/>
              <a:buChar char="•"/>
            </a:pPr>
            <a:endParaRPr lang="nl-NL" sz="2400" dirty="0">
              <a:solidFill>
                <a:schemeClr val="bg1"/>
              </a:solidFill>
            </a:endParaRPr>
          </a:p>
          <a:p>
            <a:pPr marL="800100" lvl="1" indent="-342900" eaLnBrk="1" hangingPunct="1">
              <a:buFont typeface="Arial" panose="020B0604020202020204" pitchFamily="34" charset="0"/>
              <a:buChar char="•"/>
            </a:pPr>
            <a:endParaRPr lang="nl-NL" sz="2400" dirty="0" smtClean="0">
              <a:solidFill>
                <a:schemeClr val="bg1"/>
              </a:solidFill>
            </a:endParaRPr>
          </a:p>
          <a:p>
            <a:pPr lvl="1" eaLnBrk="1" hangingPunct="1"/>
            <a:r>
              <a:rPr lang="nl-NL" sz="2400" dirty="0" smtClean="0">
                <a:solidFill>
                  <a:schemeClr val="bg1"/>
                </a:solidFill>
              </a:rPr>
              <a:t>Waarom deze vier groepen?</a:t>
            </a:r>
            <a:endParaRPr lang="nl-NL" sz="2800" dirty="0">
              <a:solidFill>
                <a:schemeClr val="bg1"/>
              </a:solidFill>
            </a:endParaRP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11</a:t>
            </a:fld>
            <a:endParaRPr lang="nl-N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71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Studie\- ! Pictures - Bronnen ! GS\Renaissance\18_17.31-46_Michelangelo_Sistine_Creation_of_Adam.jpe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447065" cy="6887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kstvak 5"/>
          <p:cNvSpPr txBox="1">
            <a:spLocks noChangeArrowheads="1"/>
          </p:cNvSpPr>
          <p:nvPr/>
        </p:nvSpPr>
        <p:spPr bwMode="auto">
          <a:xfrm>
            <a:off x="2672577" y="318588"/>
            <a:ext cx="7992410" cy="7109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800100" lvl="1" indent="-342900" eaLnBrk="1" hangingPunct="1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Kooplieden</a:t>
            </a:r>
          </a:p>
          <a:p>
            <a:pPr lvl="1" eaLnBrk="1" hangingPunct="1"/>
            <a:endParaRPr lang="nl-NL" sz="2400" dirty="0" smtClean="0">
              <a:solidFill>
                <a:schemeClr val="bg1"/>
              </a:solidFill>
            </a:endParaRPr>
          </a:p>
          <a:p>
            <a:pPr lvl="1" eaLnBrk="1" hangingPunct="1"/>
            <a:r>
              <a:rPr lang="nl-NL" sz="2400" dirty="0" smtClean="0">
                <a:solidFill>
                  <a:schemeClr val="bg1"/>
                </a:solidFill>
              </a:rPr>
              <a:t>Wilden genieten van hun rijkdom en status.</a:t>
            </a:r>
          </a:p>
          <a:p>
            <a:pPr lvl="1" eaLnBrk="1" hangingPunct="1"/>
            <a:endParaRPr lang="nl-NL" sz="2400" dirty="0" smtClean="0">
              <a:solidFill>
                <a:schemeClr val="bg1"/>
              </a:solidFill>
            </a:endParaRPr>
          </a:p>
          <a:p>
            <a:pPr marL="800100" lvl="1" indent="-342900" eaLnBrk="1" hangingPunct="1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Vorsten en edelen</a:t>
            </a:r>
          </a:p>
          <a:p>
            <a:pPr lvl="1" eaLnBrk="1" hangingPunct="1"/>
            <a:endParaRPr lang="nl-NL" sz="2400" dirty="0">
              <a:solidFill>
                <a:schemeClr val="bg1"/>
              </a:solidFill>
            </a:endParaRPr>
          </a:p>
          <a:p>
            <a:pPr lvl="1" eaLnBrk="1" hangingPunct="1"/>
            <a:r>
              <a:rPr lang="nl-NL" sz="2400" dirty="0" smtClean="0">
                <a:solidFill>
                  <a:schemeClr val="bg1"/>
                </a:solidFill>
              </a:rPr>
              <a:t>Meer macht, ten koste van de kerk.</a:t>
            </a:r>
          </a:p>
          <a:p>
            <a:pPr lvl="1" eaLnBrk="1" hangingPunct="1"/>
            <a:endParaRPr lang="nl-NL" sz="2400" dirty="0" smtClean="0">
              <a:solidFill>
                <a:schemeClr val="bg1"/>
              </a:solidFill>
            </a:endParaRPr>
          </a:p>
          <a:p>
            <a:pPr marL="800100" lvl="1" indent="-342900" eaLnBrk="1" hangingPunct="1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Kunstenaars</a:t>
            </a:r>
          </a:p>
          <a:p>
            <a:pPr marL="800100" lvl="1" indent="-342900" eaLnBrk="1" hangingPunct="1">
              <a:buFont typeface="Arial" panose="020B0604020202020204" pitchFamily="34" charset="0"/>
              <a:buChar char="•"/>
            </a:pPr>
            <a:endParaRPr lang="nl-NL" sz="2400" dirty="0">
              <a:solidFill>
                <a:schemeClr val="bg1"/>
              </a:solidFill>
            </a:endParaRPr>
          </a:p>
          <a:p>
            <a:pPr lvl="1" eaLnBrk="1" hangingPunct="1"/>
            <a:r>
              <a:rPr lang="nl-NL" sz="2400" dirty="0" smtClean="0">
                <a:solidFill>
                  <a:schemeClr val="bg1"/>
                </a:solidFill>
              </a:rPr>
              <a:t>Geïnspireerd door de oudheid. Maakten kunst op eigen naam.</a:t>
            </a:r>
          </a:p>
          <a:p>
            <a:pPr lvl="1" eaLnBrk="1" hangingPunct="1"/>
            <a:endParaRPr lang="nl-NL" sz="2400" dirty="0" smtClean="0">
              <a:solidFill>
                <a:schemeClr val="bg1"/>
              </a:solidFill>
            </a:endParaRPr>
          </a:p>
          <a:p>
            <a:pPr lvl="1" eaLnBrk="1" hangingPunct="1"/>
            <a:endParaRPr lang="nl-NL" sz="2400" dirty="0" smtClean="0">
              <a:solidFill>
                <a:schemeClr val="bg1"/>
              </a:solidFill>
            </a:endParaRPr>
          </a:p>
          <a:p>
            <a:pPr marL="800100" lvl="1" indent="-342900" eaLnBrk="1" hangingPunct="1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Geleerden</a:t>
            </a:r>
          </a:p>
          <a:p>
            <a:pPr marL="800100" lvl="1" indent="-342900" eaLnBrk="1" hangingPunct="1">
              <a:buFont typeface="Arial" panose="020B0604020202020204" pitchFamily="34" charset="0"/>
              <a:buChar char="•"/>
            </a:pPr>
            <a:endParaRPr lang="nl-NL" sz="2400" dirty="0" smtClean="0">
              <a:solidFill>
                <a:schemeClr val="bg1"/>
              </a:solidFill>
            </a:endParaRPr>
          </a:p>
          <a:p>
            <a:pPr lvl="1" eaLnBrk="1" hangingPunct="1"/>
            <a:r>
              <a:rPr lang="nl-NL" sz="2400" dirty="0">
                <a:solidFill>
                  <a:schemeClr val="bg1"/>
                </a:solidFill>
              </a:rPr>
              <a:t>Geïnspireerd door de oudheid</a:t>
            </a:r>
            <a:r>
              <a:rPr lang="nl-NL" sz="2400" dirty="0" smtClean="0">
                <a:solidFill>
                  <a:schemeClr val="bg1"/>
                </a:solidFill>
              </a:rPr>
              <a:t>. </a:t>
            </a:r>
          </a:p>
          <a:p>
            <a:pPr lvl="1" eaLnBrk="1" hangingPunct="1"/>
            <a:endParaRPr lang="nl-NL" sz="2400" dirty="0" smtClean="0">
              <a:solidFill>
                <a:schemeClr val="bg1"/>
              </a:solidFill>
            </a:endParaRPr>
          </a:p>
          <a:p>
            <a:pPr marL="800100" lvl="1" indent="-342900" eaLnBrk="1" hangingPunct="1">
              <a:buFont typeface="Arial" panose="020B0604020202020204" pitchFamily="34" charset="0"/>
              <a:buChar char="•"/>
            </a:pPr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12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8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90499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511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kstvak 3"/>
          <p:cNvSpPr txBox="1">
            <a:spLocks noChangeArrowheads="1"/>
          </p:cNvSpPr>
          <p:nvPr/>
        </p:nvSpPr>
        <p:spPr bwMode="auto">
          <a:xfrm>
            <a:off x="4151784" y="836712"/>
            <a:ext cx="61955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nl-NL" b="1" dirty="0">
                <a:solidFill>
                  <a:schemeClr val="bg1"/>
                </a:solidFill>
              </a:rPr>
              <a:t>Kunst in de Renaissance:</a:t>
            </a:r>
          </a:p>
        </p:txBody>
      </p:sp>
      <p:pic>
        <p:nvPicPr>
          <p:cNvPr id="6" name="Picture 2" descr="D:\Studie\- ! Pictures - Bronnen ! GS\Renaissance\18_17.31-46_Michelangelo_Sistine_Creation_of_Adam.jpe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447065" cy="6887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hthoek 1"/>
          <p:cNvSpPr/>
          <p:nvPr/>
        </p:nvSpPr>
        <p:spPr>
          <a:xfrm>
            <a:off x="4655840" y="1772817"/>
            <a:ext cx="55549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nl-NL" sz="2400" dirty="0">
                <a:solidFill>
                  <a:schemeClr val="bg1"/>
                </a:solidFill>
              </a:rPr>
              <a:t> Emotie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nl-NL" sz="2400" dirty="0">
                <a:solidFill>
                  <a:schemeClr val="bg1"/>
                </a:solidFill>
              </a:rPr>
              <a:t> anatomie: Natuurgetrouw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nl-NL" sz="2400" dirty="0">
                <a:solidFill>
                  <a:schemeClr val="bg1"/>
                </a:solidFill>
              </a:rPr>
              <a:t> Perspectief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nl-NL" sz="2400" dirty="0">
                <a:solidFill>
                  <a:schemeClr val="bg1"/>
                </a:solidFill>
              </a:rPr>
              <a:t> Verweving kunst en wetenschap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nl-NL" sz="2400" dirty="0">
                <a:solidFill>
                  <a:schemeClr val="bg1"/>
                </a:solidFill>
              </a:rPr>
              <a:t> Dominant thema: klassieke Mythologie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13</a:t>
            </a:fld>
            <a:endParaRPr lang="nl-N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6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kstvak 3"/>
          <p:cNvSpPr txBox="1">
            <a:spLocks noChangeArrowheads="1"/>
          </p:cNvSpPr>
          <p:nvPr/>
        </p:nvSpPr>
        <p:spPr bwMode="auto">
          <a:xfrm>
            <a:off x="4151784" y="836712"/>
            <a:ext cx="61955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nl-NL" b="1" dirty="0">
                <a:solidFill>
                  <a:schemeClr val="bg1"/>
                </a:solidFill>
              </a:rPr>
              <a:t>Kunst in de Renaissance:</a:t>
            </a:r>
          </a:p>
        </p:txBody>
      </p:sp>
      <p:sp>
        <p:nvSpPr>
          <p:cNvPr id="2" name="Rechthoek 1"/>
          <p:cNvSpPr/>
          <p:nvPr/>
        </p:nvSpPr>
        <p:spPr>
          <a:xfrm>
            <a:off x="4655840" y="1772817"/>
            <a:ext cx="55549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nl-NL" sz="2400" dirty="0">
                <a:solidFill>
                  <a:schemeClr val="bg1"/>
                </a:solidFill>
              </a:rPr>
              <a:t> Emotie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nl-NL" sz="2400" dirty="0">
                <a:solidFill>
                  <a:schemeClr val="bg1"/>
                </a:solidFill>
              </a:rPr>
              <a:t> anatomie: Natuurgetrouw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nl-NL" sz="2400" dirty="0">
                <a:solidFill>
                  <a:schemeClr val="bg1"/>
                </a:solidFill>
              </a:rPr>
              <a:t> Perspectief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nl-NL" sz="2400" dirty="0">
                <a:solidFill>
                  <a:schemeClr val="bg1"/>
                </a:solidFill>
              </a:rPr>
              <a:t> Verweving kunst en wetenschap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nl-NL" sz="2400" dirty="0">
                <a:solidFill>
                  <a:schemeClr val="bg1"/>
                </a:solidFill>
              </a:rPr>
              <a:t> Dominant thema: klassieke Mythologie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14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://madeeurope.files.wordpress.com/2013/04/raphael_school_of_athens133038399096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9610" y="-1581151"/>
            <a:ext cx="11430000" cy="843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04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1189" y="0"/>
            <a:ext cx="6032310" cy="6866409"/>
          </a:xfrm>
        </p:spPr>
      </p:pic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15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Rechthoek 5"/>
          <p:cNvSpPr/>
          <p:nvPr/>
        </p:nvSpPr>
        <p:spPr>
          <a:xfrm>
            <a:off x="9456123" y="3983832"/>
            <a:ext cx="24732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solidFill>
                  <a:schemeClr val="bg1"/>
                </a:solidFill>
              </a:rPr>
              <a:t>Guido di </a:t>
            </a:r>
            <a:r>
              <a:rPr lang="en-US" dirty="0" err="1">
                <a:solidFill>
                  <a:schemeClr val="bg1"/>
                </a:solidFill>
              </a:rPr>
              <a:t>Pietro</a:t>
            </a:r>
            <a:r>
              <a:rPr lang="en-US" dirty="0">
                <a:solidFill>
                  <a:schemeClr val="bg1"/>
                </a:solidFill>
              </a:rPr>
              <a:t>, known as </a:t>
            </a:r>
            <a:r>
              <a:rPr lang="en-US" dirty="0" smtClean="0">
                <a:solidFill>
                  <a:schemeClr val="bg1"/>
                </a:solidFill>
              </a:rPr>
              <a:t>ANGELICO </a:t>
            </a:r>
          </a:p>
          <a:p>
            <a:pPr fontAlgn="base"/>
            <a:endParaRPr lang="en-US" b="1" dirty="0">
              <a:solidFill>
                <a:schemeClr val="bg1"/>
              </a:solidFill>
            </a:endParaRPr>
          </a:p>
          <a:p>
            <a:pPr fontAlgn="base"/>
            <a:r>
              <a:rPr lang="en-US" b="1" dirty="0" smtClean="0">
                <a:solidFill>
                  <a:schemeClr val="bg1"/>
                </a:solidFill>
              </a:rPr>
              <a:t>The </a:t>
            </a:r>
            <a:r>
              <a:rPr lang="en-US" b="1" dirty="0">
                <a:solidFill>
                  <a:schemeClr val="bg1"/>
                </a:solidFill>
              </a:rPr>
              <a:t>Coronation of the Virgin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hthoek 6"/>
          <p:cNvSpPr/>
          <p:nvPr/>
        </p:nvSpPr>
        <p:spPr>
          <a:xfrm>
            <a:off x="9726550" y="5815575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rgbClr val="FFFFFF"/>
                </a:solidFill>
                <a:latin typeface="Arial" panose="020B0604020202020204" pitchFamily="34" charset="0"/>
              </a:rPr>
              <a:t>1430-32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0042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0498" y="-6114197"/>
            <a:ext cx="6032310" cy="6866409"/>
          </a:xfrm>
        </p:spPr>
      </p:pic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16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7" name="Rechthoek 6"/>
          <p:cNvSpPr/>
          <p:nvPr/>
        </p:nvSpPr>
        <p:spPr>
          <a:xfrm>
            <a:off x="9726550" y="5815575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rgbClr val="FFFFFF"/>
                </a:solidFill>
                <a:latin typeface="Arial" panose="020B0604020202020204" pitchFamily="34" charset="0"/>
              </a:rPr>
              <a:t>1430-32</a:t>
            </a:r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50155" y="3227695"/>
            <a:ext cx="4722126" cy="3630305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68484" y="3502516"/>
            <a:ext cx="4940149" cy="3438999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5074" y="923656"/>
            <a:ext cx="4995081" cy="372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0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17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Rechthoek 5"/>
          <p:cNvSpPr/>
          <p:nvPr/>
        </p:nvSpPr>
        <p:spPr>
          <a:xfrm>
            <a:off x="10440537" y="4461503"/>
            <a:ext cx="15285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 smtClean="0">
                <a:solidFill>
                  <a:schemeClr val="bg1"/>
                </a:solidFill>
              </a:rPr>
              <a:t>The Temptation of Christ, ca. 1125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hthoek 6"/>
          <p:cNvSpPr/>
          <p:nvPr/>
        </p:nvSpPr>
        <p:spPr>
          <a:xfrm>
            <a:off x="9726550" y="5815575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rgbClr val="FFFFFF"/>
                </a:solidFill>
                <a:latin typeface="Arial" panose="020B0604020202020204" pitchFamily="34" charset="0"/>
              </a:rPr>
              <a:t>1430-32</a:t>
            </a:r>
            <a:endParaRPr lang="nl-NL" dirty="0"/>
          </a:p>
        </p:txBody>
      </p:sp>
      <p:pic>
        <p:nvPicPr>
          <p:cNvPr id="8" name="Picture 2" descr="http://www.metmuseum.org/toah/images/h2/h2_61.2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279" y="188911"/>
            <a:ext cx="10312258" cy="629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68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pPr/>
              <a:t>18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2" name="Rechthoek 1"/>
          <p:cNvSpPr/>
          <p:nvPr/>
        </p:nvSpPr>
        <p:spPr>
          <a:xfrm>
            <a:off x="4067662" y="620689"/>
            <a:ext cx="598877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7" name="Tekstvak 6"/>
          <p:cNvSpPr txBox="1"/>
          <p:nvPr/>
        </p:nvSpPr>
        <p:spPr>
          <a:xfrm>
            <a:off x="4686905" y="1616976"/>
            <a:ext cx="568863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800" dirty="0">
              <a:solidFill>
                <a:schemeClr val="bg1"/>
              </a:solidFill>
            </a:endParaRPr>
          </a:p>
          <a:p>
            <a:r>
              <a:rPr lang="nl-NL" sz="2800" dirty="0" err="1" smtClean="0">
                <a:solidFill>
                  <a:schemeClr val="bg1"/>
                </a:solidFill>
              </a:rPr>
              <a:t>Florence</a:t>
            </a:r>
            <a:r>
              <a:rPr lang="nl-NL" sz="2800" dirty="0" smtClean="0">
                <a:solidFill>
                  <a:schemeClr val="bg1"/>
                </a:solidFill>
              </a:rPr>
              <a:t>: stad van de Renaissance</a:t>
            </a:r>
          </a:p>
          <a:p>
            <a:endParaRPr lang="nl-NL" sz="2800" dirty="0">
              <a:solidFill>
                <a:schemeClr val="bg1"/>
              </a:solidFill>
            </a:endParaRPr>
          </a:p>
          <a:p>
            <a:endParaRPr lang="nl-NL" sz="2800" dirty="0">
              <a:solidFill>
                <a:schemeClr val="bg1"/>
              </a:solidFill>
            </a:endParaRPr>
          </a:p>
          <a:p>
            <a:endParaRPr lang="nl-NL" sz="2800" dirty="0">
              <a:solidFill>
                <a:schemeClr val="bg1"/>
              </a:solidFill>
            </a:endParaRPr>
          </a:p>
          <a:p>
            <a:endParaRPr lang="nl-NL" sz="2800" dirty="0">
              <a:solidFill>
                <a:schemeClr val="bg1"/>
              </a:solidFill>
            </a:endParaRPr>
          </a:p>
          <a:p>
            <a:endParaRPr lang="nl-NL" sz="2800" dirty="0">
              <a:solidFill>
                <a:schemeClr val="bg1"/>
              </a:solidFill>
            </a:endParaRPr>
          </a:p>
          <a:p>
            <a:endParaRPr lang="nl-NL" sz="2800" dirty="0">
              <a:solidFill>
                <a:schemeClr val="bg1"/>
              </a:solidFill>
            </a:endParaRPr>
          </a:p>
          <a:p>
            <a:endParaRPr lang="nl-NL" sz="2800" dirty="0">
              <a:solidFill>
                <a:schemeClr val="bg1"/>
              </a:solidFill>
            </a:endParaRPr>
          </a:p>
          <a:p>
            <a:endParaRPr lang="nl-NL" sz="2800" dirty="0">
              <a:solidFill>
                <a:schemeClr val="bg1"/>
              </a:solidFill>
            </a:endParaRPr>
          </a:p>
          <a:p>
            <a:endParaRPr lang="nl-NL" sz="28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800" dirty="0">
              <a:solidFill>
                <a:schemeClr val="bg1"/>
              </a:solidFill>
            </a:endParaRPr>
          </a:p>
          <a:p>
            <a:endParaRPr lang="nl-NL" sz="2800" dirty="0">
              <a:solidFill>
                <a:schemeClr val="bg1"/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3479" y="4828115"/>
            <a:ext cx="1040305" cy="1004009"/>
          </a:xfrm>
          <a:prstGeom prst="rect">
            <a:avLst/>
          </a:prstGeom>
        </p:spPr>
      </p:pic>
      <p:pic>
        <p:nvPicPr>
          <p:cNvPr id="9" name="Picture 4" descr="http://www.historvius.com/images/original/661-Florence-Cathedral-Dome-E.jp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6086"/>
            <a:ext cx="2844450" cy="686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75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pPr/>
              <a:t>19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2" name="Rechthoek 1"/>
          <p:cNvSpPr/>
          <p:nvPr/>
        </p:nvSpPr>
        <p:spPr>
          <a:xfrm>
            <a:off x="4067662" y="620689"/>
            <a:ext cx="598877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7" name="Tekstvak 6"/>
          <p:cNvSpPr txBox="1"/>
          <p:nvPr/>
        </p:nvSpPr>
        <p:spPr>
          <a:xfrm>
            <a:off x="8336448" y="614861"/>
            <a:ext cx="233155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</a:rPr>
              <a:t>Basilica di Santa Maria del Fiore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1296-1472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err="1">
                <a:solidFill>
                  <a:schemeClr val="bg1"/>
                </a:solidFill>
              </a:rPr>
              <a:t>Arnolfo</a:t>
            </a:r>
            <a:r>
              <a:rPr lang="nl-NL" sz="2000" dirty="0">
                <a:solidFill>
                  <a:schemeClr val="bg1"/>
                </a:solidFill>
              </a:rPr>
              <a:t> di Cambio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3" name="Picture 2" descr="http://upload.wikimedia.org/wikipedia/commons/4/4f/Duomo_Firenze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5849" y="138337"/>
            <a:ext cx="6804248" cy="412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002 le vite, arnolfo di lapo.jp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94789" y="3903817"/>
            <a:ext cx="25812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6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90499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0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Studie\- ! Pictures - Bronnen ! GS\Renaissance\18_17.31-46_Michelangelo_Sistine_Creation_of_Adam.jpe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29344"/>
            <a:ext cx="2447065" cy="6887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kstvak 5"/>
          <p:cNvSpPr txBox="1">
            <a:spLocks noChangeArrowheads="1"/>
          </p:cNvSpPr>
          <p:nvPr/>
        </p:nvSpPr>
        <p:spPr bwMode="auto">
          <a:xfrm>
            <a:off x="4229901" y="4154030"/>
            <a:ext cx="6373912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lvl="1" eaLnBrk="1" hangingPunct="1"/>
            <a:r>
              <a:rPr lang="nl-NL" sz="3200" dirty="0" smtClean="0">
                <a:solidFill>
                  <a:schemeClr val="bg1"/>
                </a:solidFill>
              </a:rPr>
              <a:t>Een `Nieuwe Tijd`!</a:t>
            </a:r>
          </a:p>
          <a:p>
            <a:pPr lvl="1" eaLnBrk="1" hangingPunct="1"/>
            <a:endParaRPr lang="nl-NL" sz="3200" dirty="0">
              <a:solidFill>
                <a:schemeClr val="bg1"/>
              </a:solidFill>
            </a:endParaRPr>
          </a:p>
          <a:p>
            <a:pPr lvl="1" eaLnBrk="1" hangingPunct="1"/>
            <a:endParaRPr lang="nl-NL" sz="3200" dirty="0">
              <a:solidFill>
                <a:schemeClr val="bg1"/>
              </a:solidFill>
            </a:endParaRP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9386888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2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7" name="Tekstvak 5"/>
          <p:cNvSpPr txBox="1">
            <a:spLocks noChangeArrowheads="1"/>
          </p:cNvSpPr>
          <p:nvPr/>
        </p:nvSpPr>
        <p:spPr bwMode="auto">
          <a:xfrm>
            <a:off x="3724935" y="887931"/>
            <a:ext cx="6373912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lvl="1" eaLnBrk="1" hangingPunct="1"/>
            <a:r>
              <a:rPr lang="nl-NL" sz="2400" dirty="0" smtClean="0">
                <a:solidFill>
                  <a:schemeClr val="bg1"/>
                </a:solidFill>
              </a:rPr>
              <a:t>Verandering in: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Denken (p. 1)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Handel en economie (p. 2)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Macht en politiek (p.3)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Geloof en religie (p. 4)</a:t>
            </a:r>
          </a:p>
          <a:p>
            <a:pPr lvl="1" eaLnBrk="1" hangingPunct="1"/>
            <a:endParaRPr lang="nl-NL" sz="2400" dirty="0">
              <a:solidFill>
                <a:schemeClr val="bg1"/>
              </a:solidFill>
            </a:endParaRPr>
          </a:p>
          <a:p>
            <a:pPr lvl="1" eaLnBrk="1" hangingPunct="1"/>
            <a:endParaRPr lang="nl-NL" sz="2400" dirty="0" smtClean="0">
              <a:solidFill>
                <a:schemeClr val="bg1"/>
              </a:solidFill>
            </a:endParaRPr>
          </a:p>
          <a:p>
            <a:pPr lvl="1" eaLnBrk="1" hangingPunct="1"/>
            <a:endParaRPr lang="nl-NL" sz="2400" dirty="0">
              <a:solidFill>
                <a:schemeClr val="bg1"/>
              </a:solidFill>
            </a:endParaRPr>
          </a:p>
        </p:txBody>
      </p:sp>
      <p:cxnSp>
        <p:nvCxnSpPr>
          <p:cNvPr id="3" name="Rechte verbindingslijn met pijl 2"/>
          <p:cNvCxnSpPr/>
          <p:nvPr/>
        </p:nvCxnSpPr>
        <p:spPr>
          <a:xfrm>
            <a:off x="6387152" y="2838734"/>
            <a:ext cx="0" cy="1315296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89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pPr/>
              <a:t>20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2" name="Rechthoek 1"/>
          <p:cNvSpPr/>
          <p:nvPr/>
        </p:nvSpPr>
        <p:spPr>
          <a:xfrm>
            <a:off x="4067662" y="620689"/>
            <a:ext cx="598877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7" name="Tekstvak 6"/>
          <p:cNvSpPr txBox="1"/>
          <p:nvPr/>
        </p:nvSpPr>
        <p:spPr>
          <a:xfrm>
            <a:off x="4367809" y="318988"/>
            <a:ext cx="568863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Bouwkunst in de Renaissance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>
                <a:solidFill>
                  <a:schemeClr val="bg1"/>
                </a:solidFill>
              </a:rPr>
              <a:t>Harmonie en orde waren van groot belang.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>
                <a:solidFill>
                  <a:schemeClr val="bg1"/>
                </a:solidFill>
              </a:rPr>
              <a:t>In plaats van Wiskunde werd menselijk lichaam belangrijke inspiratiebron.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3102" y="2184414"/>
            <a:ext cx="1040305" cy="1004009"/>
          </a:xfrm>
          <a:prstGeom prst="rect">
            <a:avLst/>
          </a:prstGeom>
        </p:spPr>
      </p:pic>
      <p:pic>
        <p:nvPicPr>
          <p:cNvPr id="2050" name="Picture 2" descr="File:Santa Maria Novella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77722" y="2686419"/>
            <a:ext cx="5562108" cy="417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www.historvius.com/images/original/661-Florence-Cathedral-Dome-E.jpg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6086"/>
            <a:ext cx="2844450" cy="686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6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90499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524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pPr/>
              <a:t>21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2" name="Rechthoek 1"/>
          <p:cNvSpPr/>
          <p:nvPr/>
        </p:nvSpPr>
        <p:spPr>
          <a:xfrm>
            <a:off x="4067662" y="620689"/>
            <a:ext cx="598877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4098" name="Picture 2" descr="http://03varvara.files.wordpress.com/2010/11/unknown-artist-majestas-domini-basilica-dei-santi-cosma-e-damiano-roma-italy-7th-c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24001" y="1"/>
            <a:ext cx="2880321" cy="687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vak 6"/>
          <p:cNvSpPr txBox="1"/>
          <p:nvPr/>
        </p:nvSpPr>
        <p:spPr>
          <a:xfrm>
            <a:off x="8112224" y="620689"/>
            <a:ext cx="2331552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Santa Maria </a:t>
            </a:r>
            <a:r>
              <a:rPr lang="nl-NL" sz="2000" dirty="0" err="1">
                <a:solidFill>
                  <a:schemeClr val="bg1"/>
                </a:solidFill>
              </a:rPr>
              <a:t>Novella</a:t>
            </a:r>
            <a:r>
              <a:rPr lang="nl-NL" sz="2000" dirty="0">
                <a:solidFill>
                  <a:schemeClr val="bg1"/>
                </a:solidFill>
              </a:rPr>
              <a:t> (</a:t>
            </a:r>
            <a:r>
              <a:rPr lang="nl-NL" sz="2000" dirty="0" err="1">
                <a:solidFill>
                  <a:schemeClr val="bg1"/>
                </a:solidFill>
              </a:rPr>
              <a:t>Florence</a:t>
            </a:r>
            <a:r>
              <a:rPr lang="nl-NL" sz="2000" dirty="0">
                <a:solidFill>
                  <a:schemeClr val="bg1"/>
                </a:solidFill>
              </a:rPr>
              <a:t>)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Herbouw in 15</a:t>
            </a:r>
            <a:r>
              <a:rPr lang="nl-NL" sz="2000" baseline="30000" dirty="0">
                <a:solidFill>
                  <a:schemeClr val="bg1"/>
                </a:solidFill>
              </a:rPr>
              <a:t>e</a:t>
            </a:r>
            <a:r>
              <a:rPr lang="nl-NL" sz="2000" dirty="0">
                <a:solidFill>
                  <a:schemeClr val="bg1"/>
                </a:solidFill>
              </a:rPr>
              <a:t> eeuw. Betaald door textielhandelaar.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Decoratieve vormen: </a:t>
            </a:r>
            <a:r>
              <a:rPr lang="nl-NL" sz="2000" u="sng" dirty="0">
                <a:solidFill>
                  <a:schemeClr val="bg1"/>
                </a:solidFill>
              </a:rPr>
              <a:t>humanistisch</a:t>
            </a:r>
            <a:r>
              <a:rPr lang="nl-NL" sz="2000" dirty="0">
                <a:solidFill>
                  <a:schemeClr val="bg1"/>
                </a:solidFill>
              </a:rPr>
              <a:t> (mens als uitgangspunt)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 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Klassieke elementen: Korintische Zuilen.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2050" name="Picture 2" descr="File:Santa Maria Novella.jp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3771" y="3441"/>
            <a:ext cx="7827963" cy="687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23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upload.wikimedia.org/wikipedia/commons/2/22/Da_Vinci_Vitruve_Luc_Viatour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56752" y="-7938"/>
            <a:ext cx="5043304" cy="686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6816080" y="1556793"/>
            <a:ext cx="3600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i="1" dirty="0">
                <a:solidFill>
                  <a:schemeClr val="bg1"/>
                </a:solidFill>
              </a:rPr>
              <a:t>Mens van </a:t>
            </a:r>
            <a:r>
              <a:rPr lang="nl-NL" sz="2400" i="1" dirty="0" err="1">
                <a:solidFill>
                  <a:schemeClr val="bg1"/>
                </a:solidFill>
              </a:rPr>
              <a:t>Vitruvivus</a:t>
            </a:r>
            <a:r>
              <a:rPr lang="nl-NL" sz="2400" i="1" dirty="0">
                <a:solidFill>
                  <a:schemeClr val="bg1"/>
                </a:solidFill>
              </a:rPr>
              <a:t> (of </a:t>
            </a:r>
            <a:r>
              <a:rPr lang="nl-NL" sz="2400" i="1" dirty="0" err="1">
                <a:solidFill>
                  <a:schemeClr val="bg1"/>
                </a:solidFill>
              </a:rPr>
              <a:t>Vitruviusman</a:t>
            </a:r>
            <a:r>
              <a:rPr lang="nl-NL" sz="2400" i="1" dirty="0">
                <a:solidFill>
                  <a:schemeClr val="bg1"/>
                </a:solidFill>
              </a:rPr>
              <a:t>)</a:t>
            </a:r>
          </a:p>
          <a:p>
            <a:endParaRPr lang="nl-NL" sz="2400" i="1" dirty="0">
              <a:solidFill>
                <a:schemeClr val="bg1"/>
              </a:solidFill>
            </a:endParaRPr>
          </a:p>
          <a:p>
            <a:r>
              <a:rPr lang="nl-NL" sz="2400" dirty="0">
                <a:solidFill>
                  <a:schemeClr val="bg1"/>
                </a:solidFill>
              </a:rPr>
              <a:t>Leonardo da Vinci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endParaRPr lang="nl-NL" sz="2400" dirty="0">
              <a:solidFill>
                <a:schemeClr val="bg1"/>
              </a:solidFill>
            </a:endParaRPr>
          </a:p>
          <a:p>
            <a:endParaRPr lang="nl-NL" sz="2400" dirty="0">
              <a:solidFill>
                <a:schemeClr val="bg1"/>
              </a:solidFill>
            </a:endParaRPr>
          </a:p>
          <a:p>
            <a:endParaRPr lang="nl-NL" sz="2400" dirty="0">
              <a:solidFill>
                <a:schemeClr val="bg1"/>
              </a:solidFill>
            </a:endParaRPr>
          </a:p>
          <a:p>
            <a:endParaRPr lang="nl-NL" sz="2400" dirty="0">
              <a:solidFill>
                <a:schemeClr val="bg1"/>
              </a:solidFill>
            </a:endParaRPr>
          </a:p>
          <a:p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>
                <a:solidFill>
                  <a:schemeClr val="bg1"/>
                </a:solidFill>
              </a:rPr>
              <a:t>Verband met Renaissance? Romeinse architectuur?</a:t>
            </a:r>
          </a:p>
        </p:txBody>
      </p:sp>
      <p:pic>
        <p:nvPicPr>
          <p:cNvPr id="4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90499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554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upload.wikimedia.org/wikipedia/commons/2/22/Da_Vinci_Vitruve_Luc_Viatour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349280" cy="6873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4367808" y="476672"/>
            <a:ext cx="58326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Door </a:t>
            </a:r>
            <a:r>
              <a:rPr lang="nl-NL" sz="2400" dirty="0" err="1" smtClean="0">
                <a:solidFill>
                  <a:schemeClr val="bg1"/>
                </a:solidFill>
              </a:rPr>
              <a:t>DaVinci</a:t>
            </a:r>
            <a:r>
              <a:rPr lang="nl-NL" sz="2400" dirty="0" smtClean="0">
                <a:solidFill>
                  <a:schemeClr val="bg1"/>
                </a:solidFill>
              </a:rPr>
              <a:t> getekend </a:t>
            </a:r>
            <a:r>
              <a:rPr lang="nl-NL" sz="2400" dirty="0">
                <a:solidFill>
                  <a:schemeClr val="bg1"/>
                </a:solidFill>
              </a:rPr>
              <a:t>bij aantekening over </a:t>
            </a:r>
            <a:r>
              <a:rPr lang="nl-NL" sz="2400" dirty="0" err="1">
                <a:solidFill>
                  <a:schemeClr val="bg1"/>
                </a:solidFill>
              </a:rPr>
              <a:t>Vitruvius</a:t>
            </a:r>
            <a:r>
              <a:rPr lang="nl-NL" sz="2400" dirty="0">
                <a:solidFill>
                  <a:schemeClr val="bg1"/>
                </a:solidFill>
              </a:rPr>
              <a:t>.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>
                <a:solidFill>
                  <a:schemeClr val="bg1"/>
                </a:solidFill>
              </a:rPr>
              <a:t>Romeins architect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>
                <a:solidFill>
                  <a:schemeClr val="bg1"/>
                </a:solidFill>
              </a:rPr>
              <a:t>Weinig over bekend.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>
                <a:solidFill>
                  <a:schemeClr val="bg1"/>
                </a:solidFill>
              </a:rPr>
              <a:t>Schreef </a:t>
            </a:r>
            <a:r>
              <a:rPr lang="nl-NL" sz="2400" i="1" dirty="0">
                <a:solidFill>
                  <a:schemeClr val="bg1"/>
                </a:solidFill>
              </a:rPr>
              <a:t>De </a:t>
            </a:r>
            <a:r>
              <a:rPr lang="nl-NL" sz="2400" i="1" dirty="0" err="1">
                <a:solidFill>
                  <a:schemeClr val="bg1"/>
                </a:solidFill>
              </a:rPr>
              <a:t>architectura</a:t>
            </a:r>
            <a:endParaRPr lang="nl-NL" sz="2400" i="1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://upload.wikimedia.org/wikipedia/commons/8/89/De_architectura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79776" y="2415664"/>
            <a:ext cx="6120680" cy="443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6667" y="2315801"/>
            <a:ext cx="1040305" cy="1004009"/>
          </a:xfrm>
          <a:prstGeom prst="rect">
            <a:avLst/>
          </a:prstGeom>
        </p:spPr>
      </p:pic>
      <p:pic>
        <p:nvPicPr>
          <p:cNvPr id="7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90499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718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upload.wikimedia.org/wikipedia/commons/2/22/Da_Vinci_Vitruve_Luc_Viatour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15823"/>
            <a:ext cx="2349280" cy="6873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4367808" y="476672"/>
            <a:ext cx="58326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i="1" dirty="0">
                <a:solidFill>
                  <a:schemeClr val="bg1"/>
                </a:solidFill>
              </a:rPr>
              <a:t>De </a:t>
            </a:r>
            <a:r>
              <a:rPr lang="nl-NL" sz="2400" i="1" dirty="0" err="1" smtClean="0">
                <a:solidFill>
                  <a:schemeClr val="bg1"/>
                </a:solidFill>
              </a:rPr>
              <a:t>architectura</a:t>
            </a:r>
            <a:r>
              <a:rPr lang="nl-NL" sz="2400" i="1" dirty="0" smtClean="0">
                <a:solidFill>
                  <a:schemeClr val="bg1"/>
                </a:solidFill>
              </a:rPr>
              <a:t> </a:t>
            </a:r>
            <a:r>
              <a:rPr lang="nl-NL" sz="2400" dirty="0" smtClean="0">
                <a:solidFill>
                  <a:schemeClr val="bg1"/>
                </a:solidFill>
              </a:rPr>
              <a:t>van </a:t>
            </a:r>
            <a:r>
              <a:rPr lang="nl-NL" sz="2400" dirty="0" err="1" smtClean="0">
                <a:solidFill>
                  <a:schemeClr val="bg1"/>
                </a:solidFill>
              </a:rPr>
              <a:t>Vitruvius</a:t>
            </a:r>
            <a:endParaRPr lang="nl-NL" sz="2400" i="1" dirty="0">
              <a:solidFill>
                <a:schemeClr val="bg1"/>
              </a:solidFill>
            </a:endParaRPr>
          </a:p>
          <a:p>
            <a:endParaRPr lang="nl-NL" sz="2400" i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>
                <a:solidFill>
                  <a:schemeClr val="bg1"/>
                </a:solidFill>
              </a:rPr>
              <a:t>10 boeken over Romeinse bouwkunst.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>
                <a:solidFill>
                  <a:schemeClr val="bg1"/>
                </a:solidFill>
              </a:rPr>
              <a:t>Architectuur.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>
                <a:solidFill>
                  <a:schemeClr val="bg1"/>
                </a:solidFill>
              </a:rPr>
              <a:t>Mijnbouwkunde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>
                <a:solidFill>
                  <a:schemeClr val="bg1"/>
                </a:solidFill>
              </a:rPr>
              <a:t>Werktuigbouwkunde</a:t>
            </a:r>
          </a:p>
        </p:txBody>
      </p:sp>
      <p:pic>
        <p:nvPicPr>
          <p:cNvPr id="3076" name="Picture 4" descr="File:Greekhse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3712" y="2784996"/>
            <a:ext cx="6899920" cy="392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7575" y="2282991"/>
            <a:ext cx="1040305" cy="100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8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upload.wikimedia.org/wikipedia/commons/2/22/Da_Vinci_Vitruve_Luc_Viatour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15823"/>
            <a:ext cx="2349280" cy="6873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4367808" y="476673"/>
            <a:ext cx="5832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i="1" dirty="0">
                <a:solidFill>
                  <a:schemeClr val="bg1"/>
                </a:solidFill>
              </a:rPr>
              <a:t>De </a:t>
            </a:r>
            <a:r>
              <a:rPr lang="nl-NL" sz="2400" i="1" dirty="0" err="1">
                <a:solidFill>
                  <a:schemeClr val="bg1"/>
                </a:solidFill>
              </a:rPr>
              <a:t>architectura</a:t>
            </a:r>
            <a:endParaRPr lang="nl-NL" sz="2400" i="1" dirty="0">
              <a:solidFill>
                <a:schemeClr val="bg1"/>
              </a:solidFill>
            </a:endParaRPr>
          </a:p>
          <a:p>
            <a:endParaRPr lang="nl-NL" sz="2400" i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>
                <a:solidFill>
                  <a:schemeClr val="bg1"/>
                </a:solidFill>
              </a:rPr>
              <a:t>Werktuigbouwkunde</a:t>
            </a:r>
          </a:p>
        </p:txBody>
      </p:sp>
      <p:pic>
        <p:nvPicPr>
          <p:cNvPr id="4098" name="Picture 2" descr="File:Ballista-quadrirotis.jpe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3630" y="1844824"/>
            <a:ext cx="7157846" cy="468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26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upload.wikimedia.org/wikipedia/commons/2/22/Da_Vinci_Vitruve_Luc_Viatour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15823"/>
            <a:ext cx="2349280" cy="6873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4367808" y="476673"/>
            <a:ext cx="5832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i="1" dirty="0">
                <a:solidFill>
                  <a:schemeClr val="bg1"/>
                </a:solidFill>
              </a:rPr>
              <a:t>De </a:t>
            </a:r>
            <a:r>
              <a:rPr lang="nl-NL" sz="2400" i="1" dirty="0" err="1">
                <a:solidFill>
                  <a:schemeClr val="bg1"/>
                </a:solidFill>
              </a:rPr>
              <a:t>architectura</a:t>
            </a:r>
            <a:endParaRPr lang="nl-NL" sz="2400" i="1" dirty="0">
              <a:solidFill>
                <a:schemeClr val="bg1"/>
              </a:solidFill>
            </a:endParaRPr>
          </a:p>
          <a:p>
            <a:endParaRPr lang="nl-NL" sz="2400" i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>
                <a:solidFill>
                  <a:schemeClr val="bg1"/>
                </a:solidFill>
              </a:rPr>
              <a:t>Mijnbouw</a:t>
            </a:r>
          </a:p>
        </p:txBody>
      </p:sp>
      <p:pic>
        <p:nvPicPr>
          <p:cNvPr id="5122" name="Picture 2" descr="File:WaterwheelsSp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90206" y="1685014"/>
            <a:ext cx="5075878" cy="498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90499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488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upload.wikimedia.org/wikipedia/commons/2/22/Da_Vinci_Vitruve_Luc_Viatour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349280" cy="6873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4367808" y="476672"/>
            <a:ext cx="58326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i="1" dirty="0">
                <a:solidFill>
                  <a:schemeClr val="bg1"/>
                </a:solidFill>
              </a:rPr>
              <a:t>De </a:t>
            </a:r>
            <a:r>
              <a:rPr lang="nl-NL" sz="2400" i="1" dirty="0" err="1">
                <a:solidFill>
                  <a:schemeClr val="bg1"/>
                </a:solidFill>
              </a:rPr>
              <a:t>architectura</a:t>
            </a:r>
            <a:endParaRPr lang="nl-NL" sz="2400" i="1" dirty="0">
              <a:solidFill>
                <a:schemeClr val="bg1"/>
              </a:solidFill>
            </a:endParaRPr>
          </a:p>
          <a:p>
            <a:endParaRPr lang="nl-NL" sz="2400" i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>
                <a:solidFill>
                  <a:schemeClr val="bg1"/>
                </a:solidFill>
              </a:rPr>
              <a:t>Belangrijkste bron over Romeinse bouwkunst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6667" y="2315801"/>
            <a:ext cx="1040305" cy="1004009"/>
          </a:xfrm>
          <a:prstGeom prst="rect">
            <a:avLst/>
          </a:prstGeom>
        </p:spPr>
      </p:pic>
      <p:pic>
        <p:nvPicPr>
          <p:cNvPr id="6146" name="Picture 2" descr="File:De Architectura027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3592" y="2287200"/>
            <a:ext cx="6827912" cy="440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vak 1"/>
          <p:cNvSpPr txBox="1"/>
          <p:nvPr/>
        </p:nvSpPr>
        <p:spPr>
          <a:xfrm>
            <a:off x="9236603" y="4941168"/>
            <a:ext cx="1547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Middeleeuws manuscript (1390)</a:t>
            </a:r>
          </a:p>
        </p:txBody>
      </p:sp>
    </p:spTree>
    <p:extLst>
      <p:ext uri="{BB962C8B-B14F-4D97-AF65-F5344CB8AC3E}">
        <p14:creationId xmlns:p14="http://schemas.microsoft.com/office/powerpoint/2010/main" val="174851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upload.wikimedia.org/wikipedia/commons/2/22/Da_Vinci_Vitruve_Luc_Viatour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15823"/>
            <a:ext cx="2349280" cy="6873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4367808" y="476672"/>
            <a:ext cx="58326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>
                <a:solidFill>
                  <a:schemeClr val="bg1"/>
                </a:solidFill>
              </a:rPr>
              <a:t>“</a:t>
            </a:r>
            <a:r>
              <a:rPr lang="nl-NL" sz="2400" dirty="0" err="1">
                <a:solidFill>
                  <a:schemeClr val="bg1"/>
                </a:solidFill>
              </a:rPr>
              <a:t>Vitruvius</a:t>
            </a:r>
            <a:r>
              <a:rPr lang="nl-NL" sz="2400" dirty="0">
                <a:solidFill>
                  <a:schemeClr val="bg1"/>
                </a:solidFill>
              </a:rPr>
              <a:t> de architect schrijft in zijn werk over de architectuur, dat </a:t>
            </a:r>
            <a:r>
              <a:rPr lang="nl-NL" sz="2400" u="sng" dirty="0">
                <a:solidFill>
                  <a:schemeClr val="bg1"/>
                </a:solidFill>
              </a:rPr>
              <a:t>de maten van de mens zijn volgens de natuur</a:t>
            </a:r>
            <a:r>
              <a:rPr lang="nl-NL" sz="2400" dirty="0">
                <a:solidFill>
                  <a:schemeClr val="bg1"/>
                </a:solidFill>
              </a:rPr>
              <a:t>”</a:t>
            </a:r>
          </a:p>
          <a:p>
            <a:endParaRPr lang="nl-NL" sz="2400" i="1" dirty="0">
              <a:solidFill>
                <a:schemeClr val="bg1"/>
              </a:solidFill>
            </a:endParaRPr>
          </a:p>
          <a:p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" name="Picture 2" descr="http://upload.wikimedia.org/wikipedia/commons/2/22/Da_Vinci_Vitruve_Luc_Viatour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27849" y="2348880"/>
            <a:ext cx="4646851" cy="4480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1780" y="1536536"/>
            <a:ext cx="1040305" cy="100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4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upload.wikimedia.org/wikipedia/commons/2/22/Da_Vinci_Vitruve_Luc_Viatour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349280" cy="6873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4367808" y="476672"/>
            <a:ext cx="58326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>
                <a:solidFill>
                  <a:schemeClr val="bg1"/>
                </a:solidFill>
              </a:rPr>
              <a:t>Da Vinci ging daarom deze verhoudingen bestuderen.</a:t>
            </a:r>
          </a:p>
          <a:p>
            <a:endParaRPr lang="nl-NL" sz="2400" i="1" dirty="0">
              <a:solidFill>
                <a:schemeClr val="bg1"/>
              </a:solidFill>
            </a:endParaRPr>
          </a:p>
          <a:p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4831" y="1287089"/>
            <a:ext cx="1040305" cy="1004009"/>
          </a:xfrm>
          <a:prstGeom prst="rect">
            <a:avLst/>
          </a:prstGeom>
        </p:spPr>
      </p:pic>
      <p:graphicFrame>
        <p:nvGraphicFramePr>
          <p:cNvPr id="2" name="Tabel 1"/>
          <p:cNvGraphicFramePr>
            <a:graphicFrameLocks noGrp="1"/>
          </p:cNvGraphicFramePr>
          <p:nvPr>
            <p:extLst/>
          </p:nvPr>
        </p:nvGraphicFramePr>
        <p:xfrm>
          <a:off x="4173367" y="2060848"/>
          <a:ext cx="5486400" cy="3474720"/>
        </p:xfrm>
        <a:graphic>
          <a:graphicData uri="http://schemas.openxmlformats.org/drawingml/2006/table">
            <a:tbl>
              <a:tblPr/>
              <a:tblGrid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Afstand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>
                          <a:solidFill>
                            <a:schemeClr val="bg1"/>
                          </a:solidFill>
                        </a:rPr>
                        <a:t>In lichaamslengte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Haargrens tot onderkant kin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1/10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nl-NL">
                          <a:solidFill>
                            <a:schemeClr val="bg1"/>
                          </a:solidFill>
                        </a:rPr>
                        <a:t>Kruin tot onderkant kin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>
                          <a:solidFill>
                            <a:schemeClr val="bg1"/>
                          </a:solidFill>
                        </a:rPr>
                        <a:t>1/8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Maximaal breedte schouders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1/4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nl-NL">
                          <a:solidFill>
                            <a:schemeClr val="bg1"/>
                          </a:solidFill>
                        </a:rPr>
                        <a:t>Midden borstkas tot kruin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1/4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Elleboog tot vingertop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1/4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Elleboog tot oksel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>
                          <a:solidFill>
                            <a:schemeClr val="bg1"/>
                          </a:solidFill>
                        </a:rPr>
                        <a:t>1/8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nl-NL">
                          <a:solidFill>
                            <a:schemeClr val="bg1"/>
                          </a:solidFill>
                        </a:rPr>
                        <a:t>Lengte hand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1/10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7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90499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34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4151784" y="2708920"/>
            <a:ext cx="61926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3200" dirty="0" smtClean="0">
                <a:solidFill>
                  <a:schemeClr val="bg1"/>
                </a:solidFill>
              </a:rPr>
              <a:t>1. De Renaissance verbreidt zich over Europa</a:t>
            </a:r>
            <a:endParaRPr lang="nl-NL" sz="3200" dirty="0">
              <a:solidFill>
                <a:schemeClr val="bg1"/>
              </a:solidFill>
            </a:endParaRPr>
          </a:p>
        </p:txBody>
      </p:sp>
      <p:pic>
        <p:nvPicPr>
          <p:cNvPr id="4" name="Picture 2" descr="D:\Studie\- ! Pictures - Bronnen ! GS\Renaissance\18_17.31-46_Michelangelo_Sistine_Creation_of_Adam.jpe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447065" cy="6887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32625" y="5918359"/>
            <a:ext cx="809849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1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upload.wikimedia.org/wikipedia/commons/2/22/Da_Vinci_Vitruve_Luc_Viatour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56752" y="-7938"/>
            <a:ext cx="5043304" cy="686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6816080" y="1556793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6816080" y="633462"/>
            <a:ext cx="3600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solidFill>
                  <a:schemeClr val="bg1"/>
                </a:solidFill>
              </a:rPr>
              <a:t>De bevindingen van Da Vinci beïnvloeden de architectuur van de Renaissance.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u="sng" dirty="0">
                <a:solidFill>
                  <a:schemeClr val="bg1"/>
                </a:solidFill>
              </a:rPr>
              <a:t>Decoratie</a:t>
            </a:r>
            <a:r>
              <a:rPr lang="nl-NL" sz="2400" dirty="0">
                <a:solidFill>
                  <a:schemeClr val="bg1"/>
                </a:solidFill>
              </a:rPr>
              <a:t> en verhoudingen werden </a:t>
            </a:r>
            <a:r>
              <a:rPr lang="nl-NL" sz="2400" u="sng" dirty="0">
                <a:solidFill>
                  <a:schemeClr val="bg1"/>
                </a:solidFill>
              </a:rPr>
              <a:t>humanistisch:</a:t>
            </a:r>
            <a:r>
              <a:rPr lang="nl-NL" sz="2400" dirty="0">
                <a:solidFill>
                  <a:schemeClr val="bg1"/>
                </a:solidFill>
              </a:rPr>
              <a:t> de mens als uitgangspunt.</a:t>
            </a:r>
          </a:p>
          <a:p>
            <a:endParaRPr lang="nl-NL" sz="2400" u="sng" dirty="0">
              <a:solidFill>
                <a:schemeClr val="bg1"/>
              </a:solidFill>
            </a:endParaRPr>
          </a:p>
          <a:p>
            <a:endParaRPr lang="nl-NL" sz="2400" u="sng" dirty="0">
              <a:solidFill>
                <a:schemeClr val="bg1"/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2504" y="1787625"/>
            <a:ext cx="1040305" cy="100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8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pPr/>
              <a:t>31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2" name="Rechthoek 1"/>
          <p:cNvSpPr/>
          <p:nvPr/>
        </p:nvSpPr>
        <p:spPr>
          <a:xfrm>
            <a:off x="4067662" y="620689"/>
            <a:ext cx="598877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4098" name="Picture 2" descr="http://03varvara.files.wordpress.com/2010/11/unknown-artist-majestas-domini-basilica-dei-santi-cosma-e-damiano-roma-italy-7th-c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24001" y="1"/>
            <a:ext cx="2880321" cy="687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vak 6"/>
          <p:cNvSpPr txBox="1"/>
          <p:nvPr/>
        </p:nvSpPr>
        <p:spPr>
          <a:xfrm>
            <a:off x="8112224" y="620689"/>
            <a:ext cx="2331552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Santa Maria </a:t>
            </a:r>
            <a:r>
              <a:rPr lang="nl-NL" sz="2000" dirty="0" err="1">
                <a:solidFill>
                  <a:schemeClr val="bg1"/>
                </a:solidFill>
              </a:rPr>
              <a:t>Novella</a:t>
            </a:r>
            <a:r>
              <a:rPr lang="nl-NL" sz="2000" dirty="0">
                <a:solidFill>
                  <a:schemeClr val="bg1"/>
                </a:solidFill>
              </a:rPr>
              <a:t> (</a:t>
            </a:r>
            <a:r>
              <a:rPr lang="nl-NL" sz="2000" dirty="0" err="1">
                <a:solidFill>
                  <a:schemeClr val="bg1"/>
                </a:solidFill>
              </a:rPr>
              <a:t>Florence</a:t>
            </a:r>
            <a:r>
              <a:rPr lang="nl-NL" sz="2000" dirty="0">
                <a:solidFill>
                  <a:schemeClr val="bg1"/>
                </a:solidFill>
              </a:rPr>
              <a:t>)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Herbouw in 15</a:t>
            </a:r>
            <a:r>
              <a:rPr lang="nl-NL" sz="2000" baseline="30000" dirty="0">
                <a:solidFill>
                  <a:schemeClr val="bg1"/>
                </a:solidFill>
              </a:rPr>
              <a:t>e</a:t>
            </a:r>
            <a:r>
              <a:rPr lang="nl-NL" sz="2000" dirty="0">
                <a:solidFill>
                  <a:schemeClr val="bg1"/>
                </a:solidFill>
              </a:rPr>
              <a:t> eeuw. Betaald door textielhandelaar.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Decoratieve vormen: </a:t>
            </a:r>
            <a:r>
              <a:rPr lang="nl-NL" sz="2000" u="sng" dirty="0">
                <a:solidFill>
                  <a:schemeClr val="bg1"/>
                </a:solidFill>
              </a:rPr>
              <a:t>humanistisch</a:t>
            </a:r>
            <a:r>
              <a:rPr lang="nl-NL" sz="2000" dirty="0">
                <a:solidFill>
                  <a:schemeClr val="bg1"/>
                </a:solidFill>
              </a:rPr>
              <a:t> (mens als uitgangspunt)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 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Klassieke elementen: Korintische Zuilen.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2050" name="Picture 2" descr="File:Santa Maria Novella.jp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3771" y="3441"/>
            <a:ext cx="7827963" cy="687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71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kstvak 3"/>
          <p:cNvSpPr txBox="1">
            <a:spLocks noChangeArrowheads="1"/>
          </p:cNvSpPr>
          <p:nvPr/>
        </p:nvSpPr>
        <p:spPr bwMode="auto">
          <a:xfrm>
            <a:off x="4151784" y="836712"/>
            <a:ext cx="61955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nl-NL" b="1" dirty="0">
                <a:solidFill>
                  <a:schemeClr val="bg1"/>
                </a:solidFill>
              </a:rPr>
              <a:t>Wetenschap in de Renaissance:</a:t>
            </a:r>
          </a:p>
        </p:txBody>
      </p:sp>
      <p:pic>
        <p:nvPicPr>
          <p:cNvPr id="6" name="Picture 2" descr="D:\Studie\- ! Pictures - Bronnen ! GS\Renaissance\18_17.31-46_Michelangelo_Sistine_Creation_of_Adam.jpe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29344"/>
            <a:ext cx="2447065" cy="6887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hthoek 1"/>
          <p:cNvSpPr/>
          <p:nvPr/>
        </p:nvSpPr>
        <p:spPr>
          <a:xfrm>
            <a:off x="4223792" y="1772815"/>
            <a:ext cx="61235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865079" y="5643474"/>
            <a:ext cx="2690961" cy="43691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1800" dirty="0" err="1">
                <a:solidFill>
                  <a:schemeClr val="bg1"/>
                </a:solidFill>
              </a:rPr>
              <a:t>Copernicus</a:t>
            </a:r>
            <a:endParaRPr lang="nl-NL" sz="1800" dirty="0">
              <a:solidFill>
                <a:schemeClr val="bg1"/>
              </a:solidFill>
            </a:endParaRPr>
          </a:p>
          <a:p>
            <a:r>
              <a:rPr lang="nl-NL" sz="1800" dirty="0">
                <a:solidFill>
                  <a:schemeClr val="bg1"/>
                </a:solidFill>
              </a:rPr>
              <a:t>1473 – 1543</a:t>
            </a:r>
          </a:p>
        </p:txBody>
      </p:sp>
      <p:pic>
        <p:nvPicPr>
          <p:cNvPr id="7" name="Picture 3" descr="D:\Studie\- ! Pictures - Bronnen ! GS\Renaissance\Nikolaus_Kopernikus.jpe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15125" y="1916832"/>
            <a:ext cx="3140155" cy="3659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oelichting met afgeronde rechthoek 2"/>
          <p:cNvSpPr/>
          <p:nvPr/>
        </p:nvSpPr>
        <p:spPr>
          <a:xfrm>
            <a:off x="7362023" y="2636912"/>
            <a:ext cx="2364499" cy="1028708"/>
          </a:xfrm>
          <a:prstGeom prst="wedgeRoundRectCallout">
            <a:avLst>
              <a:gd name="adj1" fmla="val -95428"/>
              <a:gd name="adj2" fmla="val 6664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  <a:p>
            <a:pPr algn="ctr"/>
            <a:r>
              <a:rPr lang="nl-NL" dirty="0">
                <a:solidFill>
                  <a:schemeClr val="tx1"/>
                </a:solidFill>
              </a:rPr>
              <a:t>“De aarde draait om de zon, niet omgekeerd.”</a:t>
            </a:r>
          </a:p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8544272" y="5445224"/>
            <a:ext cx="160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u="sng" dirty="0" err="1">
                <a:solidFill>
                  <a:schemeClr val="bg1"/>
                </a:solidFill>
              </a:rPr>
              <a:t>Heliocentrisme</a:t>
            </a:r>
            <a:endParaRPr lang="nl-NL" u="sng" dirty="0">
              <a:solidFill>
                <a:schemeClr val="bg1"/>
              </a:solidFill>
            </a:endParaRPr>
          </a:p>
        </p:txBody>
      </p:sp>
      <p:sp>
        <p:nvSpPr>
          <p:cNvPr id="9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32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0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90499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013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kstvak 3"/>
          <p:cNvSpPr txBox="1">
            <a:spLocks noChangeArrowheads="1"/>
          </p:cNvSpPr>
          <p:nvPr/>
        </p:nvSpPr>
        <p:spPr bwMode="auto">
          <a:xfrm>
            <a:off x="4151784" y="836712"/>
            <a:ext cx="61955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nl-NL" b="1" dirty="0">
                <a:solidFill>
                  <a:schemeClr val="bg1"/>
                </a:solidFill>
              </a:rPr>
              <a:t>Wetenschap in de Renaissance:</a:t>
            </a:r>
          </a:p>
        </p:txBody>
      </p:sp>
      <p:pic>
        <p:nvPicPr>
          <p:cNvPr id="6" name="Picture 2" descr="D:\Studie\- ! Pictures - Bronnen ! GS\Renaissance\18_17.31-46_Michelangelo_Sistine_Creation_of_Adam.jpe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447065" cy="6887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hthoek 1"/>
          <p:cNvSpPr/>
          <p:nvPr/>
        </p:nvSpPr>
        <p:spPr>
          <a:xfrm>
            <a:off x="4223792" y="1772815"/>
            <a:ext cx="61235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865079" y="5643474"/>
            <a:ext cx="2690961" cy="43691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1800" dirty="0" err="1">
                <a:solidFill>
                  <a:schemeClr val="bg1"/>
                </a:solidFill>
              </a:rPr>
              <a:t>Galileo</a:t>
            </a:r>
            <a:r>
              <a:rPr lang="nl-NL" sz="1800" dirty="0">
                <a:solidFill>
                  <a:schemeClr val="bg1"/>
                </a:solidFill>
              </a:rPr>
              <a:t> Galilei</a:t>
            </a:r>
          </a:p>
          <a:p>
            <a:r>
              <a:rPr lang="nl-NL" sz="1800" dirty="0">
                <a:solidFill>
                  <a:schemeClr val="bg1"/>
                </a:solidFill>
              </a:rPr>
              <a:t>1564 - 1642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8400256" y="5261767"/>
            <a:ext cx="1872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Bewees de stelling van </a:t>
            </a:r>
            <a:r>
              <a:rPr lang="nl-NL" dirty="0" err="1">
                <a:solidFill>
                  <a:schemeClr val="bg1"/>
                </a:solidFill>
              </a:rPr>
              <a:t>Copernicus</a:t>
            </a:r>
            <a:r>
              <a:rPr lang="nl-NL" dirty="0">
                <a:solidFill>
                  <a:schemeClr val="bg1"/>
                </a:solidFill>
              </a:rPr>
              <a:t> m.b.v. telescoop.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2209800" y="228600"/>
            <a:ext cx="77724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NL" sz="1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File:Justus Sustermans - Portrait of Galileo Galilei, 1636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0993" y="1687750"/>
            <a:ext cx="2955880" cy="375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33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1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90499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096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kstvak 3"/>
          <p:cNvSpPr txBox="1">
            <a:spLocks noChangeArrowheads="1"/>
          </p:cNvSpPr>
          <p:nvPr/>
        </p:nvSpPr>
        <p:spPr bwMode="auto">
          <a:xfrm>
            <a:off x="4151784" y="836712"/>
            <a:ext cx="61955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nl-NL" b="1" dirty="0">
                <a:solidFill>
                  <a:schemeClr val="bg1"/>
                </a:solidFill>
              </a:rPr>
              <a:t>Wetenschap in de Renaissance:</a:t>
            </a:r>
          </a:p>
        </p:txBody>
      </p:sp>
      <p:pic>
        <p:nvPicPr>
          <p:cNvPr id="6" name="Picture 2" descr="D:\Studie\- ! Pictures - Bronnen ! GS\Renaissance\18_17.31-46_Michelangelo_Sistine_Creation_of_Adam.jpe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447065" cy="6887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hthoek 1"/>
          <p:cNvSpPr/>
          <p:nvPr/>
        </p:nvSpPr>
        <p:spPr>
          <a:xfrm>
            <a:off x="4223792" y="1772815"/>
            <a:ext cx="61235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8616280" y="2475659"/>
            <a:ext cx="1872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Maar hij kwam in de problemen met de kerk…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2196616" y="168150"/>
            <a:ext cx="77724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NL" sz="1800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://ftp.cometohim.org/american-bible-society-german-bible-large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73" b="99432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82823" y="5013176"/>
            <a:ext cx="2309185" cy="162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C:\Mijn documenten\Mijn afbeeldingen\tijdvakken\tijdvak6\cultwet\galileipaus.jpe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1783" y="1581555"/>
            <a:ext cx="4333910" cy="2711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kstvak 2"/>
          <p:cNvSpPr txBox="1">
            <a:spLocks noChangeArrowheads="1"/>
          </p:cNvSpPr>
          <p:nvPr/>
        </p:nvSpPr>
        <p:spPr bwMode="auto">
          <a:xfrm>
            <a:off x="4256881" y="4606053"/>
            <a:ext cx="367823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nl-NL" sz="1600" i="1" dirty="0">
                <a:solidFill>
                  <a:schemeClr val="bg1"/>
                </a:solidFill>
              </a:rPr>
              <a:t>Galilei voor de pauselijk </a:t>
            </a:r>
            <a:r>
              <a:rPr lang="nl-NL" sz="1600" i="1" u="sng" dirty="0">
                <a:solidFill>
                  <a:schemeClr val="bg1"/>
                </a:solidFill>
              </a:rPr>
              <a:t>inquisitie</a:t>
            </a:r>
            <a:endParaRPr lang="nl-NL" sz="1600" i="1" dirty="0">
              <a:solidFill>
                <a:schemeClr val="bg1"/>
              </a:solidFill>
            </a:endParaRPr>
          </a:p>
        </p:txBody>
      </p:sp>
      <p:sp>
        <p:nvSpPr>
          <p:cNvPr id="10" name="Toelichting met afgeronde rechthoek 9"/>
          <p:cNvSpPr/>
          <p:nvPr/>
        </p:nvSpPr>
        <p:spPr>
          <a:xfrm>
            <a:off x="5358079" y="5157192"/>
            <a:ext cx="2577038" cy="1080120"/>
          </a:xfrm>
          <a:prstGeom prst="wedgeRoundRectCallout">
            <a:avLst>
              <a:gd name="adj1" fmla="val 84513"/>
              <a:gd name="adj2" fmla="val -2573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“God </a:t>
            </a:r>
            <a:r>
              <a:rPr lang="en-US" sz="1600" dirty="0" err="1">
                <a:solidFill>
                  <a:schemeClr val="tx1"/>
                </a:solidFill>
              </a:rPr>
              <a:t>heeft</a:t>
            </a:r>
            <a:r>
              <a:rPr lang="en-US" sz="1600" dirty="0">
                <a:solidFill>
                  <a:schemeClr val="tx1"/>
                </a:solidFill>
              </a:rPr>
              <a:t> de </a:t>
            </a:r>
            <a:r>
              <a:rPr lang="en-US" sz="1600" dirty="0" err="1">
                <a:solidFill>
                  <a:schemeClr val="tx1"/>
                </a:solidFill>
              </a:rPr>
              <a:t>aarde</a:t>
            </a:r>
            <a:r>
              <a:rPr lang="en-US" sz="1600" dirty="0">
                <a:solidFill>
                  <a:schemeClr val="tx1"/>
                </a:solidFill>
              </a:rPr>
              <a:t> op </a:t>
            </a:r>
            <a:r>
              <a:rPr lang="en-US" sz="1600" dirty="0" err="1">
                <a:solidFill>
                  <a:schemeClr val="tx1"/>
                </a:solidFill>
              </a:rPr>
              <a:t>zijn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plaats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gezet</a:t>
            </a:r>
            <a:r>
              <a:rPr lang="en-US" sz="1600" dirty="0">
                <a:solidFill>
                  <a:schemeClr val="tx1"/>
                </a:solidFill>
              </a:rPr>
              <a:t>, en </a:t>
            </a:r>
            <a:r>
              <a:rPr lang="en-US" sz="1600" dirty="0" err="1">
                <a:solidFill>
                  <a:schemeClr val="tx1"/>
                </a:solidFill>
              </a:rPr>
              <a:t>deze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zal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nooit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daarvandaan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bewegen</a:t>
            </a:r>
            <a:r>
              <a:rPr lang="en-US" sz="1600" dirty="0">
                <a:solidFill>
                  <a:schemeClr val="tx1"/>
                </a:solidFill>
              </a:rPr>
              <a:t>.” (Psalm 104:5)</a:t>
            </a:r>
            <a:endParaRPr lang="nl-NL" sz="1600" dirty="0">
              <a:solidFill>
                <a:schemeClr val="tx1"/>
              </a:solidFill>
            </a:endParaRPr>
          </a:p>
        </p:txBody>
      </p:sp>
      <p:sp>
        <p:nvSpPr>
          <p:cNvPr id="13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34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4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7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90499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98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kstvak 5"/>
          <p:cNvSpPr txBox="1">
            <a:spLocks noChangeArrowheads="1"/>
          </p:cNvSpPr>
          <p:nvPr/>
        </p:nvSpPr>
        <p:spPr bwMode="auto">
          <a:xfrm>
            <a:off x="1524000" y="6357939"/>
            <a:ext cx="5715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nl-NL">
                <a:solidFill>
                  <a:srgbClr val="00FF00"/>
                </a:solidFill>
              </a:rPr>
              <a:t>26</a:t>
            </a:r>
          </a:p>
        </p:txBody>
      </p:sp>
      <p:sp>
        <p:nvSpPr>
          <p:cNvPr id="6" name="Titel 1"/>
          <p:cNvSpPr txBox="1">
            <a:spLocks/>
          </p:cNvSpPr>
          <p:nvPr/>
        </p:nvSpPr>
        <p:spPr bwMode="auto">
          <a:xfrm>
            <a:off x="1981200" y="428625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nl-NL" sz="4400" dirty="0">
                <a:solidFill>
                  <a:srgbClr val="00FF00"/>
                </a:solidFill>
                <a:latin typeface="+mj-lt"/>
                <a:ea typeface="+mj-ea"/>
                <a:cs typeface="+mj-cs"/>
              </a:rPr>
              <a:t/>
            </a:r>
            <a:br>
              <a:rPr lang="nl-NL" sz="4400" dirty="0">
                <a:solidFill>
                  <a:srgbClr val="00FF00"/>
                </a:solidFill>
                <a:latin typeface="+mj-lt"/>
                <a:ea typeface="+mj-ea"/>
                <a:cs typeface="+mj-cs"/>
              </a:rPr>
            </a:br>
            <a:endParaRPr lang="nl-NL" sz="4400" dirty="0">
              <a:solidFill>
                <a:srgbClr val="00FF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kstvak 1"/>
          <p:cNvSpPr txBox="1"/>
          <p:nvPr/>
        </p:nvSpPr>
        <p:spPr>
          <a:xfrm>
            <a:off x="6716014" y="1628800"/>
            <a:ext cx="30523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nl-NL" sz="2000" dirty="0">
                <a:solidFill>
                  <a:schemeClr val="bg1"/>
                </a:solidFill>
              </a:rPr>
              <a:t>Ook in de wetenschap keek men terug naar de oudheid en bestudeerde men werken uit de oudheid.</a:t>
            </a:r>
          </a:p>
          <a:p>
            <a:pPr>
              <a:defRPr/>
            </a:pPr>
            <a:endParaRPr lang="nl-NL" sz="2800" i="1" dirty="0">
              <a:solidFill>
                <a:schemeClr val="bg1"/>
              </a:solidFill>
            </a:endParaRPr>
          </a:p>
        </p:txBody>
      </p:sp>
      <p:pic>
        <p:nvPicPr>
          <p:cNvPr id="35848" name="Picture 4" descr="Bestand:Archimedes-screw one-screw-threads with-ball 3D-view animated small.gif">
            <a:hlinkClick r:id="rId3"/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11824" y="2555940"/>
            <a:ext cx="1905000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9" name="Tekstvak 4"/>
          <p:cNvSpPr txBox="1">
            <a:spLocks noChangeArrowheads="1"/>
          </p:cNvSpPr>
          <p:nvPr/>
        </p:nvSpPr>
        <p:spPr bwMode="auto">
          <a:xfrm>
            <a:off x="4403874" y="4084703"/>
            <a:ext cx="21209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nl-NL" sz="1200" dirty="0">
                <a:solidFill>
                  <a:schemeClr val="bg1"/>
                </a:solidFill>
              </a:rPr>
              <a:t>De schroef van Archimedes</a:t>
            </a:r>
          </a:p>
        </p:txBody>
      </p:sp>
      <p:pic>
        <p:nvPicPr>
          <p:cNvPr id="35850" name="Picture 6" descr="http://www.wiskundemeisjes.nl/wp-content/uploads/2008/03/pythagoras1.gif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2144" y="3437355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51" name="Tekstvak 13"/>
          <p:cNvSpPr txBox="1">
            <a:spLocks noChangeArrowheads="1"/>
          </p:cNvSpPr>
          <p:nvPr/>
        </p:nvSpPr>
        <p:spPr bwMode="auto">
          <a:xfrm>
            <a:off x="7392144" y="5517233"/>
            <a:ext cx="21209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nl-NL" sz="1200" dirty="0">
                <a:solidFill>
                  <a:schemeClr val="bg1"/>
                </a:solidFill>
              </a:rPr>
              <a:t>Stelling van Pythagoras</a:t>
            </a:r>
          </a:p>
        </p:txBody>
      </p:sp>
      <p:pic>
        <p:nvPicPr>
          <p:cNvPr id="12" name="Picture 2" descr="D:\Studie\- ! Pictures - Bronnen ! GS\Renaissance\18_17.31-46_Michelangelo_Sistine_Creation_of_Adam.jpeg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6473" y="0"/>
            <a:ext cx="2447065" cy="6887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kstvak 3"/>
          <p:cNvSpPr txBox="1">
            <a:spLocks noChangeArrowheads="1"/>
          </p:cNvSpPr>
          <p:nvPr/>
        </p:nvSpPr>
        <p:spPr bwMode="auto">
          <a:xfrm>
            <a:off x="4151784" y="836712"/>
            <a:ext cx="61955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nl-NL" b="1" dirty="0">
                <a:solidFill>
                  <a:schemeClr val="bg1"/>
                </a:solidFill>
              </a:rPr>
              <a:t>Wetenschap in de Renaissance:</a:t>
            </a:r>
          </a:p>
        </p:txBody>
      </p:sp>
      <p:sp>
        <p:nvSpPr>
          <p:cNvPr id="11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35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4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7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90499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186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Studie\- ! Pictures - Bronnen ! GS\Renaissance\18_17.31-46_Michelangelo_Sistine_Creation_of_Adam.jpe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4454"/>
            <a:ext cx="2447065" cy="6887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hthoek 2"/>
          <p:cNvSpPr/>
          <p:nvPr/>
        </p:nvSpPr>
        <p:spPr>
          <a:xfrm>
            <a:off x="4511825" y="6237312"/>
            <a:ext cx="43924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000" b="1" dirty="0">
                <a:solidFill>
                  <a:schemeClr val="bg1"/>
                </a:solidFill>
              </a:rPr>
              <a:t>De schepping van Adam (Michelangelo)</a:t>
            </a:r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36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6" name="Picture 2" descr="D:\Studie\- ! Pictures - Bronnen ! GS\Renaissance\18_17.31-46_Michelangelo_Sistine_Creation_of_Adam.jpe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24000" y="836712"/>
            <a:ext cx="9144000" cy="5222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197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22222E-6 L 0.42813 0.00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06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4151784" y="2708920"/>
            <a:ext cx="6192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dirty="0" smtClean="0">
                <a:solidFill>
                  <a:schemeClr val="bg1"/>
                </a:solidFill>
              </a:rPr>
              <a:t>2. Grote ontdekkingsreizen en hun gevolgen</a:t>
            </a:r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37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://upload.wikimedia.org/wikipedia/commons/d/db/Waldseemuller_map_closeup_with_America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914650" cy="691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58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4295801" y="620688"/>
            <a:ext cx="6192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Portugezen gaan handel drijven</a:t>
            </a:r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7765142" y="1373139"/>
            <a:ext cx="400834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Portugezen verkennen Afrika en Azië. Waarom?</a:t>
            </a:r>
          </a:p>
          <a:p>
            <a:endParaRPr lang="nl-NL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2400" dirty="0" smtClean="0">
                <a:solidFill>
                  <a:schemeClr val="bg1"/>
                </a:solidFill>
              </a:rPr>
              <a:t>Steun voor strijdt tegen moslims.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400" dirty="0" smtClean="0">
                <a:solidFill>
                  <a:schemeClr val="bg1"/>
                </a:solidFill>
              </a:rPr>
              <a:t>Visgebieden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400" dirty="0" smtClean="0">
                <a:solidFill>
                  <a:schemeClr val="bg1"/>
                </a:solidFill>
              </a:rPr>
              <a:t>Volkeren om mee te handelen.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400" dirty="0" smtClean="0">
                <a:solidFill>
                  <a:schemeClr val="bg1"/>
                </a:solidFill>
              </a:rPr>
              <a:t>Op zoek naar zeeweg naar Azië.</a:t>
            </a:r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" name="Picture 2" descr="http://www.userinter.net/wp-content/uploads/2012/11/16th-Century.jpg"/>
          <p:cNvPicPr>
            <a:picLocks noChangeAspect="1" noChangeArrowheads="1"/>
          </p:cNvPicPr>
          <p:nvPr/>
        </p:nvPicPr>
        <p:blipFill rotWithShape="1"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23663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38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1" name="Picture 2" descr="http://upload.wikimedia.org/wikipedia/commons/d/db/Waldseemuller_map_closeup_with_America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914650" cy="691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www.stamp-collecting-world.com/images/Ottoman_Ma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2958" y="1732440"/>
            <a:ext cx="4333875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8275" y="4980768"/>
            <a:ext cx="1040305" cy="100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90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4295801" y="620688"/>
            <a:ext cx="6192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Portugezen gaan handel drijven</a:t>
            </a:r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7765142" y="1373139"/>
            <a:ext cx="40083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1488: Portugezen bereiken Zuidelijke punt Afrika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 smtClean="0">
                <a:solidFill>
                  <a:schemeClr val="bg1"/>
                </a:solidFill>
              </a:rPr>
              <a:t>1498: Vasco di </a:t>
            </a:r>
            <a:r>
              <a:rPr lang="nl-NL" sz="2400" dirty="0" err="1" smtClean="0">
                <a:solidFill>
                  <a:schemeClr val="bg1"/>
                </a:solidFill>
              </a:rPr>
              <a:t>Gama</a:t>
            </a:r>
            <a:r>
              <a:rPr lang="nl-NL" sz="2400" dirty="0" smtClean="0">
                <a:solidFill>
                  <a:schemeClr val="bg1"/>
                </a:solidFill>
              </a:rPr>
              <a:t> bereikt India</a:t>
            </a:r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" name="Picture 2" descr="http://www.userinter.net/wp-content/uploads/2012/11/16th-Century.jpg"/>
          <p:cNvPicPr>
            <a:picLocks noChangeAspect="1" noChangeArrowheads="1"/>
          </p:cNvPicPr>
          <p:nvPr/>
        </p:nvPicPr>
        <p:blipFill rotWithShape="1"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23663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39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1" name="Picture 2" descr="http://upload.wikimedia.org/wikipedia/commons/d/db/Waldseemuller_map_closeup_with_America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914650" cy="691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6398" y="1373139"/>
            <a:ext cx="7339357" cy="4156804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33186" y="2957691"/>
            <a:ext cx="1040305" cy="100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1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Studie\- ! Pictures - Bronnen ! GS\Renaissance\18_17.31-46_Michelangelo_Sistine_Creation_of_Adam.jpe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447065" cy="6887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kstvak 5"/>
          <p:cNvSpPr txBox="1">
            <a:spLocks noChangeArrowheads="1"/>
          </p:cNvSpPr>
          <p:nvPr/>
        </p:nvSpPr>
        <p:spPr bwMode="auto">
          <a:xfrm>
            <a:off x="2883877" y="332656"/>
            <a:ext cx="7569811" cy="461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lvl="1" eaLnBrk="1" hangingPunct="1"/>
            <a:r>
              <a:rPr lang="nl-NL" sz="2400" u="sng" dirty="0">
                <a:solidFill>
                  <a:schemeClr val="bg1"/>
                </a:solidFill>
              </a:rPr>
              <a:t>Renaissance: </a:t>
            </a:r>
          </a:p>
          <a:p>
            <a:pPr lvl="1" eaLnBrk="1" hangingPunct="1"/>
            <a:r>
              <a:rPr lang="nl-NL" sz="2400" dirty="0">
                <a:solidFill>
                  <a:schemeClr val="bg1"/>
                </a:solidFill>
              </a:rPr>
              <a:t>Wedergeboorte van de klassieken(Oudheid) vanaf +/- </a:t>
            </a:r>
            <a:r>
              <a:rPr lang="nl-NL" sz="2400" dirty="0" smtClean="0">
                <a:solidFill>
                  <a:schemeClr val="bg1"/>
                </a:solidFill>
              </a:rPr>
              <a:t>1400</a:t>
            </a:r>
          </a:p>
          <a:p>
            <a:pPr lvl="1" eaLnBrk="1" hangingPunct="1"/>
            <a:endParaRPr lang="nl-NL" sz="2400" dirty="0">
              <a:solidFill>
                <a:schemeClr val="bg1"/>
              </a:solidFill>
            </a:endParaRPr>
          </a:p>
          <a:p>
            <a:pPr lvl="1" eaLnBrk="1" hangingPunct="1"/>
            <a:r>
              <a:rPr lang="nl-NL" sz="2400" dirty="0" smtClean="0">
                <a:solidFill>
                  <a:schemeClr val="bg1"/>
                </a:solidFill>
              </a:rPr>
              <a:t>In Italië.</a:t>
            </a:r>
          </a:p>
          <a:p>
            <a:pPr lvl="1" eaLnBrk="1" hangingPunct="1"/>
            <a:endParaRPr lang="nl-NL" sz="2400" dirty="0" smtClean="0">
              <a:solidFill>
                <a:schemeClr val="bg1"/>
              </a:solidFill>
            </a:endParaRPr>
          </a:p>
          <a:p>
            <a:pPr lvl="1" eaLnBrk="1" hangingPunct="1"/>
            <a:endParaRPr lang="nl-NL" sz="2400" dirty="0">
              <a:solidFill>
                <a:schemeClr val="bg1"/>
              </a:solidFill>
            </a:endParaRPr>
          </a:p>
          <a:p>
            <a:pPr lvl="1" eaLnBrk="1" hangingPunct="1"/>
            <a:endParaRPr lang="nl-NL" sz="2400" dirty="0" smtClean="0">
              <a:solidFill>
                <a:schemeClr val="bg1"/>
              </a:solidFill>
            </a:endParaRPr>
          </a:p>
          <a:p>
            <a:pPr lvl="1" eaLnBrk="1" hangingPunct="1"/>
            <a:endParaRPr lang="nl-NL" sz="2400" dirty="0">
              <a:solidFill>
                <a:schemeClr val="bg1"/>
              </a:solidFill>
            </a:endParaRPr>
          </a:p>
          <a:p>
            <a:pPr lvl="1" eaLnBrk="1" hangingPunct="1"/>
            <a:r>
              <a:rPr lang="nl-NL" sz="2400" dirty="0" smtClean="0">
                <a:solidFill>
                  <a:schemeClr val="bg1"/>
                </a:solidFill>
              </a:rPr>
              <a:t>- Waarom daar?</a:t>
            </a:r>
            <a:endParaRPr lang="nl-NL" sz="2400" dirty="0">
              <a:solidFill>
                <a:schemeClr val="bg1"/>
              </a:solidFill>
            </a:endParaRPr>
          </a:p>
          <a:p>
            <a:pPr eaLnBrk="1" hangingPunct="1"/>
            <a:endParaRPr lang="nl-NL" dirty="0">
              <a:solidFill>
                <a:schemeClr val="bg1"/>
              </a:solidFill>
            </a:endParaRPr>
          </a:p>
          <a:p>
            <a:pPr eaLnBrk="1" hangingPunct="1"/>
            <a:endParaRPr lang="nl-NL" dirty="0">
              <a:solidFill>
                <a:schemeClr val="bg1"/>
              </a:solidFill>
            </a:endParaRPr>
          </a:p>
          <a:p>
            <a:pPr eaLnBrk="1" hangingPunct="1"/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4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0500" y="1887973"/>
            <a:ext cx="809849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4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4295801" y="620689"/>
            <a:ext cx="619268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Gevolgen van de ontdekkingsreizen: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nl-NL" dirty="0">
                <a:solidFill>
                  <a:schemeClr val="bg1"/>
                </a:solidFill>
              </a:rPr>
              <a:t>Ontdekking nieuwe gebieden</a:t>
            </a:r>
          </a:p>
          <a:p>
            <a:pPr marL="285750" indent="-285750">
              <a:buFont typeface="Arial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nl-NL" dirty="0">
                <a:solidFill>
                  <a:schemeClr val="bg1"/>
                </a:solidFill>
              </a:rPr>
              <a:t>Ingrijpende verandering wereldbeeld</a:t>
            </a:r>
          </a:p>
          <a:p>
            <a:pPr marL="285750" indent="-285750">
              <a:buFont typeface="Arial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nl-NL" dirty="0">
                <a:solidFill>
                  <a:schemeClr val="bg1"/>
                </a:solidFill>
              </a:rPr>
              <a:t>Kennismaking met nieuwe culturen</a:t>
            </a:r>
          </a:p>
          <a:p>
            <a:pPr marL="285750" indent="-285750">
              <a:buFont typeface="Arial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nl-NL" dirty="0">
                <a:solidFill>
                  <a:schemeClr val="bg1"/>
                </a:solidFill>
              </a:rPr>
              <a:t>Eurocentrisme</a:t>
            </a:r>
          </a:p>
          <a:p>
            <a:pPr marL="285750" indent="-285750">
              <a:buFont typeface="Arial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nl-NL" dirty="0">
                <a:solidFill>
                  <a:schemeClr val="bg1"/>
                </a:solidFill>
              </a:rPr>
              <a:t>Vernietiging en onderwerping van inheemse culturen (met behulp van Buskruit en ziekten)</a:t>
            </a:r>
          </a:p>
          <a:p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4223792" y="1372499"/>
            <a:ext cx="60486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6" name="Picture 2" descr="http://www.userinter.net/wp-content/uploads/2012/11/16th-Century.jpg"/>
          <p:cNvPicPr>
            <a:picLocks noChangeAspect="1" noChangeArrowheads="1"/>
          </p:cNvPicPr>
          <p:nvPr/>
        </p:nvPicPr>
        <p:blipFill rotWithShape="1"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20908" y="1"/>
            <a:ext cx="223663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40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3" name="AutoShape 2" descr="http://upload.wikimedia.org/wikipedia/commons/d/d1/Explos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905203"/>
          </a:xfrm>
          <a:prstGeom prst="rect">
            <a:avLst/>
          </a:prstGeom>
        </p:spPr>
      </p:pic>
      <p:pic>
        <p:nvPicPr>
          <p:cNvPr id="8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90499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402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4295801" y="620688"/>
            <a:ext cx="6192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Portugezen gaan handel drijven</a:t>
            </a:r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3860799" y="1648911"/>
            <a:ext cx="6627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Portugezen stichtten </a:t>
            </a:r>
            <a:r>
              <a:rPr lang="nl-NL" sz="2400" u="sng" dirty="0" smtClean="0">
                <a:solidFill>
                  <a:schemeClr val="bg1"/>
                </a:solidFill>
              </a:rPr>
              <a:t>factorijen</a:t>
            </a:r>
            <a:r>
              <a:rPr lang="nl-NL" sz="2400" dirty="0" smtClean="0">
                <a:solidFill>
                  <a:schemeClr val="bg1"/>
                </a:solidFill>
              </a:rPr>
              <a:t>: handelsposten</a:t>
            </a:r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" name="Picture 2" descr="http://www.userinter.net/wp-content/uploads/2012/11/16th-Century.jpg"/>
          <p:cNvPicPr>
            <a:picLocks noChangeAspect="1" noChangeArrowheads="1"/>
          </p:cNvPicPr>
          <p:nvPr/>
        </p:nvPicPr>
        <p:blipFill rotWithShape="1"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23663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41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1" name="Picture 2" descr="http://upload.wikimedia.org/wikipedia/commons/d/db/Waldseemuller_map_closeup_with_America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914650" cy="691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www.engelfriet.net/Alie/Aad/deshimavla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64832" y="2394427"/>
            <a:ext cx="7074862" cy="396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2504" y="1787625"/>
            <a:ext cx="1040305" cy="100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9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4295801" y="620688"/>
            <a:ext cx="6192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Portugezen gaan handel drijven</a:t>
            </a:r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3860799" y="1648911"/>
            <a:ext cx="66276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Portugezen hebben betere wapens dan de volkeren in Afrika en Azië.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Concurrenten worden daardoor snel verslagen.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Volkeren worden gedwongen om met Portugezen te handelen.</a:t>
            </a:r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" name="Picture 2" descr="http://www.userinter.net/wp-content/uploads/2012/11/16th-Century.jpg"/>
          <p:cNvPicPr>
            <a:picLocks noChangeAspect="1" noChangeArrowheads="1"/>
          </p:cNvPicPr>
          <p:nvPr/>
        </p:nvPicPr>
        <p:blipFill rotWithShape="1"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23663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42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1" name="Picture 2" descr="http://upload.wikimedia.org/wikipedia/commons/d/db/Waldseemuller_map_closeup_with_America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914650" cy="691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http://upload.wikimedia.org/wikipedia/commons/4/40/Portuguese_Carracks_off_a_Rocky_Coast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9659" y="4138939"/>
            <a:ext cx="1040305" cy="100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1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4295801" y="620688"/>
            <a:ext cx="6192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Portugezen gaan handel drijven</a:t>
            </a:r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3860799" y="1648911"/>
            <a:ext cx="66276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Portugezen hebben betere wapens dan de volkeren in Afrika en Azië.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Concurrenten worden daardoor snel verslagen.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Volkeren worden gedwongen om met Portugezen te handelen.</a:t>
            </a:r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10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43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3" name="AutoShape 2" descr="http://upload.wikimedia.org/wikipedia/commons/4/40/Portuguese_Carracks_off_a_Rocky_Coast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5" name="AutoShape 2" descr="http://upload.wikimedia.org/wikipedia/commons/4/40/Portuguese_Carracks_off_a_Rocky_Coast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http://upload.wikimedia.org/wikipedia/commons/4/40/Portuguese_Carracks_off_a_Rocky_Coast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" name="AutoShape 6" descr="http://upload.wikimedia.org/wikipedia/commons/4/40/Portuguese_Carracks_off_a_Rocky_Coast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4301" y="-1"/>
            <a:ext cx="12252026" cy="6356351"/>
          </a:xfrm>
          <a:prstGeom prst="rect">
            <a:avLst/>
          </a:prstGeom>
        </p:spPr>
      </p:pic>
      <p:pic>
        <p:nvPicPr>
          <p:cNvPr id="11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90499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966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4295801" y="620688"/>
            <a:ext cx="6192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Portugezen gaan handel drijven</a:t>
            </a:r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3860799" y="1648911"/>
            <a:ext cx="66276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Portugezen hebben betere wapens dan de volkeren in Afrika en Azië.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Concurrenten worden daardoor snel verslagen.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Volkeren worden gedwongen om met Portugezen te handelen.</a:t>
            </a:r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10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44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3" name="AutoShape 2" descr="http://upload.wikimedia.org/wikipedia/commons/4/40/Portuguese_Carracks_off_a_Rocky_Coast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3314" name="Picture 2" descr="http://upload.wikimedia.org/wikipedia/commons/8/80/Portuguese_discoveries_and_explorationsV2en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07859"/>
            <a:ext cx="12192000" cy="5642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90499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391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4295801" y="620688"/>
            <a:ext cx="6192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Spanjaarden ontdekken Amerika en vestigen er een Koloniaal rijk</a:t>
            </a:r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3860799" y="1648911"/>
            <a:ext cx="66276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Columbus ontdekte voor de Spanjaarden Amerika.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 smtClean="0">
                <a:solidFill>
                  <a:schemeClr val="bg1"/>
                </a:solidFill>
              </a:rPr>
              <a:t>Zij maakten geen factorijen maar </a:t>
            </a:r>
            <a:r>
              <a:rPr lang="nl-NL" sz="2400" u="sng" dirty="0" smtClean="0">
                <a:solidFill>
                  <a:schemeClr val="bg1"/>
                </a:solidFill>
              </a:rPr>
              <a:t>kolonies</a:t>
            </a:r>
            <a:r>
              <a:rPr lang="nl-NL" sz="2400" dirty="0" smtClean="0">
                <a:solidFill>
                  <a:schemeClr val="bg1"/>
                </a:solidFill>
              </a:rPr>
              <a:t>: veroverd gebied waar landgenoten konden wonen.</a:t>
            </a:r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" name="Picture 2" descr="http://www.userinter.net/wp-content/uploads/2012/11/16th-Century.jpg"/>
          <p:cNvPicPr>
            <a:picLocks noChangeAspect="1" noChangeArrowheads="1"/>
          </p:cNvPicPr>
          <p:nvPr/>
        </p:nvPicPr>
        <p:blipFill rotWithShape="1"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23663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45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1" name="Picture 2" descr="http://upload.wikimedia.org/wikipedia/commons/d/db/Waldseemuller_map_closeup_with_America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914650" cy="691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http://upload.wikimedia.org/wikipedia/commons/4/40/Portuguese_Carracks_off_a_Rocky_Coast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4338" name="Picture 2" descr="http://education-portal.com/cimages/multimages/16/300px-Colonization_of_the_Americas_175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5232" y="3218571"/>
            <a:ext cx="285750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2161" y="2830518"/>
            <a:ext cx="1040305" cy="100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9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ttp://www.worldbook.com/wb/images/content_spotlight/explorers/Columbus,%20Chris%20animation%201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7708" y="829180"/>
            <a:ext cx="8661743" cy="5335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hoek 4"/>
          <p:cNvSpPr/>
          <p:nvPr/>
        </p:nvSpPr>
        <p:spPr>
          <a:xfrm>
            <a:off x="4112485" y="429070"/>
            <a:ext cx="60486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De reis van Columbus</a:t>
            </a:r>
          </a:p>
        </p:txBody>
      </p:sp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46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8" name="Picture 2" descr="http://upload.wikimedia.org/wikipedia/commons/d/db/Waldseemuller_map_closeup_with_America.jp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914650" cy="691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90499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369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3372653" y="540915"/>
            <a:ext cx="82532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Door het succes van de Spanjaarden in Amerika en de Portugezen in Azië volgden andere Europese landen snel.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 smtClean="0">
                <a:solidFill>
                  <a:schemeClr val="bg1"/>
                </a:solidFill>
              </a:rPr>
              <a:t>Nederland, Engeland en Frankrijk streden ook voor handel en kolonies in de nieuwe ontdekte gebieden.</a:t>
            </a:r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" name="Picture 2" descr="http://www.userinter.net/wp-content/uploads/2012/11/16th-Century.jpg"/>
          <p:cNvPicPr>
            <a:picLocks noChangeAspect="1" noChangeArrowheads="1"/>
          </p:cNvPicPr>
          <p:nvPr/>
        </p:nvPicPr>
        <p:blipFill rotWithShape="1"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23663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47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1" name="Picture 2" descr="http://upload.wikimedia.org/wikipedia/commons/d/db/Waldseemuller_map_closeup_with_America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914650" cy="691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http://upload.wikimedia.org/wikipedia/commons/4/40/Portuguese_Carracks_off_a_Rocky_Coast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5362" name="Picture 2" descr="http://www.faculty.umb.edu/gary_zabel/Courses/Spinoza/Texts/UMB/Spinoza/GezichtOpNieuwAmsterdam.jp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73714" y="2654642"/>
            <a:ext cx="5824106" cy="406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647" y="2289629"/>
            <a:ext cx="1040305" cy="100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3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3372653" y="540915"/>
            <a:ext cx="82532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Door het succes van de Spanjaarden in Amerika en de Portugezen in Azië volgden andere Europese landen snel.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 smtClean="0">
                <a:solidFill>
                  <a:schemeClr val="bg1"/>
                </a:solidFill>
              </a:rPr>
              <a:t>Nederland, Engeland en Frankrijk streden ook voor handel en kolonies in de nieuwe ontdekte gebieden.</a:t>
            </a:r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10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48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3" name="AutoShape 2" descr="http://upload.wikimedia.org/wikipedia/commons/4/40/Portuguese_Carracks_off_a_Rocky_Coast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5362" name="Picture 2" descr="http://www.faculty.umb.edu/gary_zabel/Courses/Spinoza/Texts/UMB/Spinoza/GezichtOpNieuwAmsterdam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06284" y="-3380"/>
            <a:ext cx="9826171" cy="686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90499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608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3343624" y="482858"/>
            <a:ext cx="825329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Amerika werd door de Europese kolonisators flink uitgebuit: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 smtClean="0">
                <a:solidFill>
                  <a:schemeClr val="bg1"/>
                </a:solidFill>
              </a:rPr>
              <a:t>Zuid-Amerika: zilvermijnen (Spanje)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 smtClean="0">
                <a:solidFill>
                  <a:schemeClr val="bg1"/>
                </a:solidFill>
              </a:rPr>
              <a:t>Noord-Amerika: veeteelt, jacht op dieren (bonthuiden) en handel met indianen.</a:t>
            </a:r>
          </a:p>
          <a:p>
            <a:endParaRPr lang="nl-NL" sz="2400" dirty="0" smtClean="0">
              <a:solidFill>
                <a:schemeClr val="bg1"/>
              </a:solidFill>
            </a:endParaRPr>
          </a:p>
          <a:p>
            <a:endParaRPr lang="nl-NL" sz="2400" dirty="0">
              <a:solidFill>
                <a:schemeClr val="bg1"/>
              </a:solidFill>
            </a:endParaRPr>
          </a:p>
          <a:p>
            <a:endParaRPr lang="nl-NL" sz="2400" dirty="0" smtClean="0">
              <a:solidFill>
                <a:schemeClr val="bg1"/>
              </a:solidFill>
            </a:endParaRPr>
          </a:p>
          <a:p>
            <a:endParaRPr lang="nl-NL" sz="2400" dirty="0" smtClean="0">
              <a:solidFill>
                <a:schemeClr val="bg1"/>
              </a:solidFill>
            </a:endParaRPr>
          </a:p>
          <a:p>
            <a:r>
              <a:rPr lang="nl-NL" sz="2400" dirty="0" smtClean="0">
                <a:solidFill>
                  <a:schemeClr val="bg1"/>
                </a:solidFill>
              </a:rPr>
              <a:t>Het meeste leverde de </a:t>
            </a:r>
            <a:r>
              <a:rPr lang="nl-NL" sz="2400" u="sng" dirty="0" smtClean="0">
                <a:solidFill>
                  <a:schemeClr val="bg1"/>
                </a:solidFill>
              </a:rPr>
              <a:t>plantages</a:t>
            </a:r>
            <a:r>
              <a:rPr lang="nl-NL" sz="2400" dirty="0" smtClean="0">
                <a:solidFill>
                  <a:schemeClr val="bg1"/>
                </a:solidFill>
              </a:rPr>
              <a:t> op: tabak, koffie en suiker.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 smtClean="0">
                <a:solidFill>
                  <a:schemeClr val="bg1"/>
                </a:solidFill>
              </a:rPr>
              <a:t>Hier werden slaven aan het werk gezet.</a:t>
            </a:r>
            <a:endParaRPr lang="nl-NL" sz="2400" dirty="0">
              <a:solidFill>
                <a:schemeClr val="bg1"/>
              </a:solidFill>
            </a:endParaRPr>
          </a:p>
          <a:p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" name="Picture 2" descr="http://www.userinter.net/wp-content/uploads/2012/11/16th-Century.jpg"/>
          <p:cNvPicPr>
            <a:picLocks noChangeAspect="1" noChangeArrowheads="1"/>
          </p:cNvPicPr>
          <p:nvPr/>
        </p:nvPicPr>
        <p:blipFill rotWithShape="1"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23663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49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1" name="Picture 2" descr="http://upload.wikimedia.org/wikipedia/commons/d/db/Waldseemuller_map_closeup_with_America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914650" cy="691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http://upload.wikimedia.org/wikipedia/commons/4/40/Portuguese_Carracks_off_a_Rocky_Coast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4732" y="5125911"/>
            <a:ext cx="1040305" cy="100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53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Studie\- ! Pictures - Bronnen ! GS\Renaissance\18_17.31-46_Michelangelo_Sistine_Creation_of_Adam.jpe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447065" cy="6887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kstvak 5"/>
          <p:cNvSpPr txBox="1">
            <a:spLocks noChangeArrowheads="1"/>
          </p:cNvSpPr>
          <p:nvPr/>
        </p:nvSpPr>
        <p:spPr bwMode="auto">
          <a:xfrm>
            <a:off x="2335237" y="149776"/>
            <a:ext cx="7569811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lvl="1" eaLnBrk="1" hangingPunct="1"/>
            <a:r>
              <a:rPr lang="nl-NL" sz="2400" dirty="0" smtClean="0">
                <a:solidFill>
                  <a:schemeClr val="bg1"/>
                </a:solidFill>
              </a:rPr>
              <a:t>Renaissance: In Italië.</a:t>
            </a:r>
          </a:p>
          <a:p>
            <a:pPr lvl="1" eaLnBrk="1" hangingPunct="1"/>
            <a:endParaRPr lang="nl-NL" sz="2400" dirty="0" smtClean="0">
              <a:solidFill>
                <a:schemeClr val="bg1"/>
              </a:solidFill>
            </a:endParaRPr>
          </a:p>
          <a:p>
            <a:pPr lvl="1" eaLnBrk="1" hangingPunct="1"/>
            <a:r>
              <a:rPr lang="nl-NL" sz="2400" dirty="0" smtClean="0">
                <a:solidFill>
                  <a:schemeClr val="bg1"/>
                </a:solidFill>
              </a:rPr>
              <a:t>- Waarom daar?</a:t>
            </a:r>
            <a:endParaRPr lang="nl-NL" sz="2400" dirty="0">
              <a:solidFill>
                <a:schemeClr val="bg1"/>
              </a:solidFill>
            </a:endParaRPr>
          </a:p>
          <a:p>
            <a:pPr eaLnBrk="1" hangingPunct="1"/>
            <a:endParaRPr lang="nl-NL" dirty="0">
              <a:solidFill>
                <a:schemeClr val="bg1"/>
              </a:solidFill>
            </a:endParaRPr>
          </a:p>
          <a:p>
            <a:pPr eaLnBrk="1" hangingPunct="1"/>
            <a:endParaRPr lang="nl-NL" dirty="0">
              <a:solidFill>
                <a:schemeClr val="bg1"/>
              </a:solidFill>
            </a:endParaRPr>
          </a:p>
          <a:p>
            <a:pPr eaLnBrk="1" hangingPunct="1"/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5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upload.wikimedia.org/wikipedia/commons/b/b5/Willem_van_Nieulandt_-_forumrome_-_WGA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89384" y="1385157"/>
            <a:ext cx="9476007" cy="533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3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3343624" y="482858"/>
            <a:ext cx="825329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Amerika werd door de Europese kolonisators flink uitgebuit: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 smtClean="0">
                <a:solidFill>
                  <a:schemeClr val="bg1"/>
                </a:solidFill>
              </a:rPr>
              <a:t>Zuid-Amerika: zilvermijnen (Spanje)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 smtClean="0">
                <a:solidFill>
                  <a:schemeClr val="bg1"/>
                </a:solidFill>
              </a:rPr>
              <a:t>Noord-Amerika: veeteelt, jacht op dieren (bonthuiden) en handel met indianen.</a:t>
            </a:r>
          </a:p>
          <a:p>
            <a:endParaRPr lang="nl-NL" sz="2400" dirty="0" smtClean="0">
              <a:solidFill>
                <a:schemeClr val="bg1"/>
              </a:solidFill>
            </a:endParaRPr>
          </a:p>
          <a:p>
            <a:endParaRPr lang="nl-NL" sz="2400" dirty="0">
              <a:solidFill>
                <a:schemeClr val="bg1"/>
              </a:solidFill>
            </a:endParaRPr>
          </a:p>
          <a:p>
            <a:endParaRPr lang="nl-NL" sz="2400" dirty="0" smtClean="0">
              <a:solidFill>
                <a:schemeClr val="bg1"/>
              </a:solidFill>
            </a:endParaRPr>
          </a:p>
          <a:p>
            <a:endParaRPr lang="nl-NL" sz="2400" dirty="0" smtClean="0">
              <a:solidFill>
                <a:schemeClr val="bg1"/>
              </a:solidFill>
            </a:endParaRPr>
          </a:p>
          <a:p>
            <a:r>
              <a:rPr lang="nl-NL" sz="2400" dirty="0" smtClean="0">
                <a:solidFill>
                  <a:schemeClr val="bg1"/>
                </a:solidFill>
              </a:rPr>
              <a:t>Het meeste leverde de </a:t>
            </a:r>
            <a:r>
              <a:rPr lang="nl-NL" sz="2400" u="sng" dirty="0" smtClean="0">
                <a:solidFill>
                  <a:schemeClr val="bg1"/>
                </a:solidFill>
              </a:rPr>
              <a:t>plantages</a:t>
            </a:r>
            <a:r>
              <a:rPr lang="nl-NL" sz="2400" dirty="0" smtClean="0">
                <a:solidFill>
                  <a:schemeClr val="bg1"/>
                </a:solidFill>
              </a:rPr>
              <a:t> op: tabak, koffie en suiker.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 smtClean="0">
                <a:solidFill>
                  <a:schemeClr val="bg1"/>
                </a:solidFill>
              </a:rPr>
              <a:t>Hier werden slaven aan het werk gezet.</a:t>
            </a:r>
            <a:endParaRPr lang="nl-NL" sz="2400" dirty="0">
              <a:solidFill>
                <a:schemeClr val="bg1"/>
              </a:solidFill>
            </a:endParaRPr>
          </a:p>
          <a:p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" name="Picture 2" descr="http://www.userinter.net/wp-content/uploads/2012/11/16th-Century.jpg"/>
          <p:cNvPicPr>
            <a:picLocks noChangeAspect="1" noChangeArrowheads="1"/>
          </p:cNvPicPr>
          <p:nvPr/>
        </p:nvPicPr>
        <p:blipFill rotWithShape="1"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23663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50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1" name="Picture 2" descr="http://upload.wikimedia.org/wikipedia/commons/d/db/Waldseemuller_map_closeup_with_America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914650" cy="691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http://upload.wikimedia.org/wikipedia/commons/4/40/Portuguese_Carracks_off_a_Rocky_Coast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6386" name="Picture 2" descr="http://alafricaine.com/wp-content/uploads/2013/07/slavery-182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8988" y="482858"/>
            <a:ext cx="9496425" cy="552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90499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445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4295801" y="620688"/>
            <a:ext cx="6192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Gevolgen van de Ontdekkingsreizen</a:t>
            </a:r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3860799" y="1648911"/>
            <a:ext cx="662769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l-NL" sz="2400" dirty="0" smtClean="0">
                <a:solidFill>
                  <a:schemeClr val="bg1"/>
                </a:solidFill>
              </a:rPr>
              <a:t>Verspreiding van mensen over de hele wereld onder blanke leiding.</a:t>
            </a:r>
          </a:p>
          <a:p>
            <a:pPr marL="457200" indent="-457200">
              <a:buFont typeface="+mj-lt"/>
              <a:buAutoNum type="arabicPeriod"/>
            </a:pPr>
            <a:endParaRPr lang="nl-NL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2400" dirty="0" smtClean="0">
                <a:solidFill>
                  <a:schemeClr val="bg1"/>
                </a:solidFill>
              </a:rPr>
              <a:t>Miljoenen sterven door ziekten en door geweld</a:t>
            </a:r>
          </a:p>
          <a:p>
            <a:pPr marL="457200" indent="-457200">
              <a:buFont typeface="+mj-lt"/>
              <a:buAutoNum type="arabicPeriod"/>
            </a:pPr>
            <a:endParaRPr lang="nl-NL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2400" dirty="0" smtClean="0">
                <a:solidFill>
                  <a:schemeClr val="bg1"/>
                </a:solidFill>
              </a:rPr>
              <a:t>Uitwisseling van producten en begin van een wereldeconomie</a:t>
            </a:r>
          </a:p>
          <a:p>
            <a:pPr marL="457200" indent="-457200">
              <a:buFont typeface="+mj-lt"/>
              <a:buAutoNum type="arabicPeriod"/>
            </a:pPr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" name="Picture 2" descr="http://www.userinter.net/wp-content/uploads/2012/11/16th-Century.jpg"/>
          <p:cNvPicPr>
            <a:picLocks noChangeAspect="1" noChangeArrowheads="1"/>
          </p:cNvPicPr>
          <p:nvPr/>
        </p:nvPicPr>
        <p:blipFill rotWithShape="1"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23663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51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1" name="Picture 2" descr="http://upload.wikimedia.org/wikipedia/commons/d/db/Waldseemuller_map_closeup_with_America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914650" cy="691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http://upload.wikimedia.org/wikipedia/commons/4/40/Portuguese_Carracks_off_a_Rocky_Coast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7442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3583110" y="560340"/>
            <a:ext cx="6627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l-NL" sz="2400" dirty="0" smtClean="0">
                <a:solidFill>
                  <a:schemeClr val="bg1"/>
                </a:solidFill>
              </a:rPr>
              <a:t>Verspreiding van mensen over de hele wereld onder blanke leiding.</a:t>
            </a:r>
          </a:p>
          <a:p>
            <a:pPr marL="457200" indent="-457200">
              <a:buFont typeface="+mj-lt"/>
              <a:buAutoNum type="arabicPeriod"/>
            </a:pPr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" name="Picture 2" descr="http://www.userinter.net/wp-content/uploads/2012/11/16th-Century.jpg"/>
          <p:cNvPicPr>
            <a:picLocks noChangeAspect="1" noChangeArrowheads="1"/>
          </p:cNvPicPr>
          <p:nvPr/>
        </p:nvPicPr>
        <p:blipFill rotWithShape="1"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23663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52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1" name="Picture 2" descr="http://upload.wikimedia.org/wikipedia/commons/d/db/Waldseemuller_map_closeup_with_America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914650" cy="691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http://upload.wikimedia.org/wikipedia/commons/4/40/Portuguese_Carracks_off_a_Rocky_Coast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8434" name="Picture 2" descr="http://www.slaverysite.com/Body/slave_trade_1650-1860_b%20-%20www.slaveryinamerica.or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98370" y="1512967"/>
            <a:ext cx="8279289" cy="484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2656" y="852559"/>
            <a:ext cx="1040305" cy="100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3831770" y="778054"/>
            <a:ext cx="66276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2. Miljoenen sterven door ziekten en door geweld</a:t>
            </a:r>
          </a:p>
          <a:p>
            <a:pPr marL="457200" indent="-457200">
              <a:buFont typeface="+mj-lt"/>
              <a:buAutoNum type="arabicPeriod"/>
            </a:pPr>
            <a:endParaRPr lang="nl-NL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500,000 tot 1 miljoen indianen gestorven door oorlog, uitbuiting en ziekte.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Uitbuiting van Afrikaanse slaven</a:t>
            </a:r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" name="Picture 2" descr="http://www.userinter.net/wp-content/uploads/2012/11/16th-Century.jpg"/>
          <p:cNvPicPr>
            <a:picLocks noChangeAspect="1" noChangeArrowheads="1"/>
          </p:cNvPicPr>
          <p:nvPr/>
        </p:nvPicPr>
        <p:blipFill rotWithShape="1"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23663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53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1" name="Picture 2" descr="http://upload.wikimedia.org/wikipedia/commons/d/db/Waldseemuller_map_closeup_with_America.jp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914650" cy="691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http://upload.wikimedia.org/wikipedia/commons/4/40/Portuguese_Carracks_off_a_Rocky_Coast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22530" name="Picture 2" descr="http://upload.wikimedia.org/wikipedia/commons/1/16/Slave_Auction_A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85805" y="1932216"/>
            <a:ext cx="2973966" cy="434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http://upload.wikimedia.org/wikipedia/commons/0/09/Slave_ship_diagram.png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0000">
            <a:off x="3824915" y="1824613"/>
            <a:ext cx="3775070" cy="629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9466" y="5915383"/>
            <a:ext cx="1040305" cy="100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68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4295801" y="620688"/>
            <a:ext cx="6192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Gevolgen van de Ontdekkingsreizen</a:t>
            </a:r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3338284" y="1706968"/>
            <a:ext cx="662769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3. Uitwisseling van producten en begin van een wereldeconomie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endParaRPr lang="nl-NL" sz="2400" dirty="0" smtClean="0">
              <a:solidFill>
                <a:schemeClr val="bg1"/>
              </a:solidFill>
            </a:endParaRPr>
          </a:p>
          <a:p>
            <a:endParaRPr lang="nl-NL" sz="2400" dirty="0">
              <a:solidFill>
                <a:schemeClr val="bg1"/>
              </a:solidFill>
            </a:endParaRPr>
          </a:p>
          <a:p>
            <a:endParaRPr lang="nl-NL" sz="2400" dirty="0" smtClean="0">
              <a:solidFill>
                <a:schemeClr val="bg1"/>
              </a:solidFill>
            </a:endParaRPr>
          </a:p>
          <a:p>
            <a:endParaRPr lang="nl-NL" sz="2400" dirty="0">
              <a:solidFill>
                <a:schemeClr val="bg1"/>
              </a:solidFill>
            </a:endParaRPr>
          </a:p>
          <a:p>
            <a:endParaRPr lang="nl-NL" sz="2400" dirty="0" smtClean="0">
              <a:solidFill>
                <a:schemeClr val="bg1"/>
              </a:solidFill>
            </a:endParaRPr>
          </a:p>
          <a:p>
            <a:endParaRPr lang="nl-NL" sz="2400" dirty="0">
              <a:solidFill>
                <a:schemeClr val="bg1"/>
              </a:solidFill>
            </a:endParaRPr>
          </a:p>
          <a:p>
            <a:endParaRPr lang="nl-NL" sz="2400" dirty="0" smtClean="0">
              <a:solidFill>
                <a:schemeClr val="bg1"/>
              </a:solidFill>
            </a:endParaRPr>
          </a:p>
          <a:p>
            <a:endParaRPr lang="nl-NL" sz="2400" dirty="0">
              <a:solidFill>
                <a:schemeClr val="bg1"/>
              </a:solidFill>
            </a:endParaRPr>
          </a:p>
          <a:p>
            <a:endParaRPr lang="nl-NL" sz="2400" u="sng" dirty="0" smtClean="0">
              <a:solidFill>
                <a:schemeClr val="bg1"/>
              </a:solidFill>
            </a:endParaRPr>
          </a:p>
          <a:p>
            <a:r>
              <a:rPr lang="nl-NL" sz="2400" u="sng" dirty="0" err="1" smtClean="0">
                <a:solidFill>
                  <a:schemeClr val="bg1"/>
                </a:solidFill>
              </a:rPr>
              <a:t>Driehoekshandel</a:t>
            </a:r>
            <a:endParaRPr lang="nl-NL" sz="2400" u="sng" dirty="0" smtClean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" name="Picture 2" descr="http://www.userinter.net/wp-content/uploads/2012/11/16th-Century.jpg"/>
          <p:cNvPicPr>
            <a:picLocks noChangeAspect="1" noChangeArrowheads="1"/>
          </p:cNvPicPr>
          <p:nvPr/>
        </p:nvPicPr>
        <p:blipFill rotWithShape="1"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23663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54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1" name="Picture 2" descr="http://upload.wikimedia.org/wikipedia/commons/d/db/Waldseemuller_map_closeup_with_America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914650" cy="691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http://upload.wikimedia.org/wikipedia/commons/4/40/Portuguese_Carracks_off_a_Rocky_Coast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23554" name="Picture 2" descr="http://rogerklaassen.com/wordpress/wp-content/uploads/2013/07/voorbeeld_vensters_8_2_2_04_driehoekshande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43300" y="2623457"/>
            <a:ext cx="6667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3132" y="5792306"/>
            <a:ext cx="1040305" cy="100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5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55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" name="Picture 2" descr="http://upload.wikimedia.org/wikipedia/commons/d/db/Waldseemuller_map_closeup_with_America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914650" cy="691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upload.wikimedia.org/wikipedia/commons/d/db/Waldseemuller_map_closeup_with_America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95600" y="0"/>
            <a:ext cx="6248400" cy="691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hoek 3"/>
          <p:cNvSpPr/>
          <p:nvPr/>
        </p:nvSpPr>
        <p:spPr>
          <a:xfrm>
            <a:off x="9672106" y="3090364"/>
            <a:ext cx="219604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err="1">
                <a:solidFill>
                  <a:schemeClr val="bg1"/>
                </a:solidFill>
                <a:latin typeface="Linux Libertine"/>
              </a:rPr>
              <a:t>Waldseemüller</a:t>
            </a:r>
            <a:r>
              <a:rPr lang="nl-NL" sz="2000" dirty="0">
                <a:solidFill>
                  <a:schemeClr val="bg1"/>
                </a:solidFill>
                <a:latin typeface="Linux Libertine"/>
              </a:rPr>
              <a:t> </a:t>
            </a:r>
            <a:r>
              <a:rPr lang="nl-NL" sz="2000" dirty="0" smtClean="0">
                <a:solidFill>
                  <a:schemeClr val="bg1"/>
                </a:solidFill>
                <a:latin typeface="Linux Libertine"/>
              </a:rPr>
              <a:t>map</a:t>
            </a:r>
          </a:p>
          <a:p>
            <a:endParaRPr lang="nl-NL" sz="2000" b="0" i="0" dirty="0">
              <a:solidFill>
                <a:schemeClr val="bg1"/>
              </a:solidFill>
              <a:effectLst/>
              <a:latin typeface="Linux Libertine"/>
            </a:endParaRPr>
          </a:p>
          <a:p>
            <a:r>
              <a:rPr lang="nl-NL" sz="2000" dirty="0" smtClean="0">
                <a:solidFill>
                  <a:schemeClr val="bg1"/>
                </a:solidFill>
                <a:latin typeface="Linux Libertine"/>
              </a:rPr>
              <a:t>De eerste kaart waar de naam ‘America’ op staat.</a:t>
            </a:r>
            <a:endParaRPr lang="nl-NL" sz="2000" b="0" i="0" dirty="0">
              <a:solidFill>
                <a:schemeClr val="bg1"/>
              </a:solidFill>
              <a:effectLst/>
              <a:latin typeface="Linux Libertine"/>
            </a:endParaRPr>
          </a:p>
        </p:txBody>
      </p:sp>
    </p:spTree>
    <p:extLst>
      <p:ext uri="{BB962C8B-B14F-4D97-AF65-F5344CB8AC3E}">
        <p14:creationId xmlns:p14="http://schemas.microsoft.com/office/powerpoint/2010/main" val="3467254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85185E-6 L 0.45391 -0.00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95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://www.abcfrancais.com/wp-content/uploads/2012/08/louis-xiv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2255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kstvak 15"/>
          <p:cNvSpPr txBox="1"/>
          <p:nvPr/>
        </p:nvSpPr>
        <p:spPr>
          <a:xfrm>
            <a:off x="4111935" y="404665"/>
            <a:ext cx="18473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4802712" y="2492897"/>
            <a:ext cx="46482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nl-NL" sz="4000" b="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3. Opkomst van machtige vorsten</a:t>
            </a:r>
            <a:endParaRPr lang="nl-NL" sz="4000" b="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010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4079777" y="3140968"/>
            <a:ext cx="43862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>
                <a:solidFill>
                  <a:schemeClr val="bg1"/>
                </a:solidFill>
              </a:rPr>
              <a:t>Wie heeft de meeste macht?</a:t>
            </a:r>
          </a:p>
        </p:txBody>
      </p:sp>
      <p:pic>
        <p:nvPicPr>
          <p:cNvPr id="1026" name="Picture 2" descr="http://upload.wikimedia.org/wikipedia/commons/3/32/Koningin_Beatrix_in_Vries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27848" y="529715"/>
            <a:ext cx="2520280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metrosfer.com/wp-content/uploads/2012/10/mark-rutte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34991" y="3909205"/>
            <a:ext cx="255492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3.bp.blogspot.com/-8lLCJINJRgs/TVkyJZnKAyI/AAAAAAAAEGc/rdvsDqfbEmo/s1600/lady_gaga_born_this_way_wall_003c.jp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295800" y="3861048"/>
            <a:ext cx="307527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s1.gva.be/ahimgpath/assets_img_gva/2012/04/16/2214674/jongeren-betrappen-autodief-op-heterdaad-id2815439-1000x800-n.jpg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47528" y="404663"/>
            <a:ext cx="2448272" cy="264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nederlandvrij.com/wp-content/uploads/2012/09/politie_jeugd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8064" y="820542"/>
            <a:ext cx="3040191" cy="222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montana.edu/ttt/pictures/teacher1.jpg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80176" y="3909206"/>
            <a:ext cx="2515166" cy="254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88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http://upload.wikimedia.org/wikipedia/commons/3/32/Koningin_Beatrix_in_Vries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27848" y="529715"/>
            <a:ext cx="2520280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metrosfer.com/wp-content/uploads/2012/10/mark-rutte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34991" y="3909205"/>
            <a:ext cx="255492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://3.bp.blogspot.com/-8lLCJINJRgs/TVkyJZnKAyI/AAAAAAAAEGc/rdvsDqfbEmo/s1600/lady_gaga_born_this_way_wall_003c.jp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295800" y="3861048"/>
            <a:ext cx="307527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://s1.gva.be/ahimgpath/assets_img_gva/2012/04/16/2214674/jongeren-betrappen-autodief-op-heterdaad-id2815439-1000x800-n.jpg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47528" y="404663"/>
            <a:ext cx="2448272" cy="264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http://nederlandvrij.com/wp-content/uploads/2012/09/politie_jeugd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8064" y="820542"/>
            <a:ext cx="3040191" cy="222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http://www.montana.edu/ttt/pictures/teacher1.jpg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80176" y="3909206"/>
            <a:ext cx="2515166" cy="254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1997133" y="3212977"/>
            <a:ext cx="7672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>
                <a:solidFill>
                  <a:schemeClr val="bg1"/>
                </a:solidFill>
              </a:rPr>
              <a:t>Wie had de meeste macht in het Frankrijk van de 17</a:t>
            </a:r>
            <a:r>
              <a:rPr lang="nl-NL" sz="2400" baseline="30000" dirty="0">
                <a:solidFill>
                  <a:schemeClr val="bg1"/>
                </a:solidFill>
              </a:rPr>
              <a:t>e</a:t>
            </a:r>
            <a:r>
              <a:rPr lang="nl-NL" sz="2400" dirty="0">
                <a:solidFill>
                  <a:schemeClr val="bg1"/>
                </a:solidFill>
              </a:rPr>
              <a:t> eeuw?</a:t>
            </a:r>
          </a:p>
        </p:txBody>
      </p:sp>
      <p:pic>
        <p:nvPicPr>
          <p:cNvPr id="10" name="Picture 2" descr="http://www.abcfrancais.com/wp-content/uploads/2012/08/louis-xiv.jp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31338" y="138510"/>
            <a:ext cx="2163767" cy="307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abcfrancais.com/wp-content/uploads/2012/08/louis-xiv.jp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06105" y="138510"/>
            <a:ext cx="2163767" cy="307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abcfrancais.com/wp-content/uploads/2012/08/louis-xiv.jp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5232" y="138510"/>
            <a:ext cx="2163767" cy="307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abcfrancais.com/wp-content/uploads/2012/08/louis-xiv.jp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6275" y="3674641"/>
            <a:ext cx="2163767" cy="307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abcfrancais.com/wp-content/uploads/2012/08/louis-xiv.jp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88198" y="3674641"/>
            <a:ext cx="2163767" cy="307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abcfrancais.com/wp-content/uploads/2012/08/louis-xiv.jp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31338" y="3674641"/>
            <a:ext cx="2163767" cy="307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kstvak 21"/>
          <p:cNvSpPr txBox="1"/>
          <p:nvPr/>
        </p:nvSpPr>
        <p:spPr>
          <a:xfrm>
            <a:off x="2266386" y="476278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05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4367808" y="98072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I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1997133" y="3212977"/>
            <a:ext cx="7672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>
                <a:solidFill>
                  <a:schemeClr val="bg1"/>
                </a:solidFill>
              </a:rPr>
              <a:t>Wie had de meeste macht in het Frankrijk van de 17</a:t>
            </a:r>
            <a:r>
              <a:rPr lang="nl-NL" sz="2400" baseline="30000" dirty="0">
                <a:solidFill>
                  <a:schemeClr val="bg1"/>
                </a:solidFill>
              </a:rPr>
              <a:t>e</a:t>
            </a:r>
            <a:r>
              <a:rPr lang="nl-NL" sz="2400" dirty="0">
                <a:solidFill>
                  <a:schemeClr val="bg1"/>
                </a:solidFill>
              </a:rPr>
              <a:t> eeuw?</a:t>
            </a:r>
          </a:p>
        </p:txBody>
      </p:sp>
      <p:pic>
        <p:nvPicPr>
          <p:cNvPr id="6" name="Picture 2" descr="http://www.abcfrancais.com/wp-content/uploads/2012/08/louis-xiv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31338" y="138510"/>
            <a:ext cx="2163767" cy="307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abcfrancais.com/wp-content/uploads/2012/08/louis-xiv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06105" y="138510"/>
            <a:ext cx="2163767" cy="307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abcfrancais.com/wp-content/uploads/2012/08/louis-xiv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5232" y="138510"/>
            <a:ext cx="2163767" cy="307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abcfrancais.com/wp-content/uploads/2012/08/louis-xiv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6275" y="3674641"/>
            <a:ext cx="2163767" cy="307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abcfrancais.com/wp-content/uploads/2012/08/louis-xiv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88198" y="3674641"/>
            <a:ext cx="2163767" cy="307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abcfrancais.com/wp-content/uploads/2012/08/louis-xiv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31338" y="3674641"/>
            <a:ext cx="2163767" cy="307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kstvak 11"/>
          <p:cNvSpPr txBox="1"/>
          <p:nvPr/>
        </p:nvSpPr>
        <p:spPr>
          <a:xfrm>
            <a:off x="5138795" y="3212976"/>
            <a:ext cx="1662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>
                <a:solidFill>
                  <a:schemeClr val="bg1"/>
                </a:solidFill>
              </a:rPr>
              <a:t>De Koning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4105241" y="3736196"/>
            <a:ext cx="380662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>
                <a:solidFill>
                  <a:schemeClr val="bg1"/>
                </a:solidFill>
              </a:rPr>
              <a:t>Deze was een </a:t>
            </a:r>
            <a:r>
              <a:rPr lang="nl-NL" sz="2400" u="sng" dirty="0">
                <a:solidFill>
                  <a:schemeClr val="bg1"/>
                </a:solidFill>
              </a:rPr>
              <a:t>absoluut vorst.</a:t>
            </a:r>
            <a:endParaRPr lang="nl-NL" sz="2400" dirty="0">
              <a:solidFill>
                <a:schemeClr val="bg1"/>
              </a:solidFill>
            </a:endParaRPr>
          </a:p>
          <a:p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>
                <a:solidFill>
                  <a:schemeClr val="bg1"/>
                </a:solidFill>
              </a:rPr>
              <a:t>Hij had alle macht op:</a:t>
            </a:r>
          </a:p>
          <a:p>
            <a:pPr>
              <a:spcBef>
                <a:spcPct val="50000"/>
              </a:spcBef>
              <a:buFontTx/>
              <a:buChar char="-"/>
            </a:pPr>
            <a:r>
              <a:rPr lang="nl-NL" sz="2000" i="1" dirty="0">
                <a:solidFill>
                  <a:schemeClr val="bg1"/>
                </a:solidFill>
              </a:rPr>
              <a:t> </a:t>
            </a:r>
            <a:r>
              <a:rPr lang="nl-NL" sz="2000" i="1" dirty="0" err="1">
                <a:solidFill>
                  <a:schemeClr val="bg1"/>
                </a:solidFill>
              </a:rPr>
              <a:t>Sociaal-economisch</a:t>
            </a:r>
            <a:r>
              <a:rPr lang="nl-NL" sz="2000" i="1" dirty="0">
                <a:solidFill>
                  <a:schemeClr val="bg1"/>
                </a:solidFill>
              </a:rPr>
              <a:t> gebied</a:t>
            </a:r>
          </a:p>
          <a:p>
            <a:pPr>
              <a:spcBef>
                <a:spcPct val="50000"/>
              </a:spcBef>
              <a:buFontTx/>
              <a:buChar char="-"/>
            </a:pPr>
            <a:r>
              <a:rPr lang="nl-NL" sz="2000" i="1" dirty="0">
                <a:solidFill>
                  <a:schemeClr val="bg1"/>
                </a:solidFill>
              </a:rPr>
              <a:t> Politiek gebied</a:t>
            </a:r>
          </a:p>
          <a:p>
            <a:pPr>
              <a:spcBef>
                <a:spcPct val="50000"/>
              </a:spcBef>
              <a:buFontTx/>
              <a:buChar char="-"/>
            </a:pPr>
            <a:r>
              <a:rPr lang="nl-NL" sz="2000" i="1" dirty="0">
                <a:solidFill>
                  <a:schemeClr val="bg1"/>
                </a:solidFill>
              </a:rPr>
              <a:t> Religieus gebied</a:t>
            </a:r>
          </a:p>
          <a:p>
            <a:pPr>
              <a:spcBef>
                <a:spcPct val="50000"/>
              </a:spcBef>
              <a:buFontTx/>
              <a:buChar char="-"/>
            </a:pPr>
            <a:r>
              <a:rPr lang="nl-NL" sz="2000" i="1" dirty="0">
                <a:solidFill>
                  <a:schemeClr val="bg1"/>
                </a:solidFill>
              </a:rPr>
              <a:t>Cultureel gebied</a:t>
            </a:r>
          </a:p>
          <a:p>
            <a:endParaRPr lang="nl-N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77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Studie\- ! Pictures - Bronnen ! GS\Renaissance\18_17.31-46_Michelangelo_Sistine_Creation_of_Adam.jpe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447065" cy="6887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kstvak 5"/>
          <p:cNvSpPr txBox="1">
            <a:spLocks noChangeArrowheads="1"/>
          </p:cNvSpPr>
          <p:nvPr/>
        </p:nvSpPr>
        <p:spPr bwMode="auto">
          <a:xfrm>
            <a:off x="2574388" y="318588"/>
            <a:ext cx="8302044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lvl="1" eaLnBrk="1" hangingPunct="1"/>
            <a:endParaRPr lang="nl-NL" sz="2400" dirty="0">
              <a:solidFill>
                <a:schemeClr val="bg1"/>
              </a:solidFill>
            </a:endParaRPr>
          </a:p>
          <a:p>
            <a:pPr lvl="1" eaLnBrk="1" hangingPunct="1"/>
            <a:r>
              <a:rPr lang="nl-NL" sz="2400" dirty="0">
                <a:solidFill>
                  <a:schemeClr val="bg1"/>
                </a:solidFill>
              </a:rPr>
              <a:t>Renaissance ontstaat in Italië. Waarom daar?</a:t>
            </a:r>
          </a:p>
          <a:p>
            <a:pPr lvl="1" eaLnBrk="1" hangingPunct="1"/>
            <a:endParaRPr lang="nl-NL" sz="2400" i="1" dirty="0">
              <a:solidFill>
                <a:schemeClr val="bg1"/>
              </a:solidFill>
            </a:endParaRPr>
          </a:p>
          <a:p>
            <a:pPr marL="800100" lvl="1" indent="-342900" eaLnBrk="1" hangingPunct="1">
              <a:buFont typeface="+mj-lt"/>
              <a:buAutoNum type="arabicPeriod"/>
            </a:pPr>
            <a:r>
              <a:rPr lang="nl-NL" sz="2400" dirty="0">
                <a:solidFill>
                  <a:schemeClr val="bg1"/>
                </a:solidFill>
              </a:rPr>
              <a:t>Door het transport van kruisvaarders naar </a:t>
            </a:r>
            <a:r>
              <a:rPr lang="nl-NL" sz="2400" dirty="0" err="1">
                <a:solidFill>
                  <a:schemeClr val="bg1"/>
                </a:solidFill>
              </a:rPr>
              <a:t>Constantinopel</a:t>
            </a:r>
            <a:r>
              <a:rPr lang="nl-NL" sz="2400" dirty="0">
                <a:solidFill>
                  <a:schemeClr val="bg1"/>
                </a:solidFill>
              </a:rPr>
              <a:t>.</a:t>
            </a:r>
          </a:p>
          <a:p>
            <a:pPr marL="800100" lvl="1" indent="-342900" eaLnBrk="1" hangingPunct="1">
              <a:buFont typeface="+mj-lt"/>
              <a:buAutoNum type="arabicPeriod"/>
            </a:pPr>
            <a:endParaRPr lang="nl-NL" sz="2400" i="1" dirty="0">
              <a:solidFill>
                <a:schemeClr val="bg1"/>
              </a:solidFill>
            </a:endParaRPr>
          </a:p>
          <a:p>
            <a:pPr marL="800100" lvl="1" indent="-342900" eaLnBrk="1" hangingPunct="1">
              <a:buFont typeface="+mj-lt"/>
              <a:buAutoNum type="arabicPeriod"/>
            </a:pPr>
            <a:r>
              <a:rPr lang="nl-NL" sz="2400" dirty="0">
                <a:solidFill>
                  <a:schemeClr val="bg1"/>
                </a:solidFill>
              </a:rPr>
              <a:t>Overblijfselen van de oudheid in Italië. </a:t>
            </a:r>
          </a:p>
          <a:p>
            <a:pPr marL="800100" lvl="1" indent="-342900" eaLnBrk="1" hangingPunct="1">
              <a:buFont typeface="+mj-lt"/>
              <a:buAutoNum type="arabicPeriod"/>
            </a:pPr>
            <a:endParaRPr lang="nl-NL" sz="2400" i="1" dirty="0">
              <a:solidFill>
                <a:schemeClr val="bg1"/>
              </a:solidFill>
            </a:endParaRPr>
          </a:p>
          <a:p>
            <a:pPr marL="800100" lvl="1" indent="-342900" eaLnBrk="1" hangingPunct="1">
              <a:buFont typeface="+mj-lt"/>
              <a:buAutoNum type="arabicPeriod"/>
            </a:pPr>
            <a:r>
              <a:rPr lang="nl-NL" sz="2400" dirty="0">
                <a:solidFill>
                  <a:schemeClr val="bg1"/>
                </a:solidFill>
              </a:rPr>
              <a:t>Italiaanse stadstaten waren rijk en hadden dus geld oor kunst en wetenschap.	</a:t>
            </a:r>
          </a:p>
          <a:p>
            <a:pPr lvl="1" eaLnBrk="1" hangingPunct="1"/>
            <a:endParaRPr lang="nl-NL" sz="2400" dirty="0">
              <a:solidFill>
                <a:schemeClr val="bg1"/>
              </a:solidFill>
            </a:endParaRPr>
          </a:p>
          <a:p>
            <a:pPr lvl="1" eaLnBrk="1" hangingPunct="1"/>
            <a:endParaRPr lang="nl-NL" sz="2400" dirty="0">
              <a:solidFill>
                <a:schemeClr val="bg1"/>
              </a:solidFill>
            </a:endParaRPr>
          </a:p>
          <a:p>
            <a:pPr lvl="1" eaLnBrk="1" hangingPunct="1"/>
            <a:r>
              <a:rPr lang="nl-NL" sz="2400" dirty="0">
                <a:solidFill>
                  <a:schemeClr val="bg1"/>
                </a:solidFill>
              </a:rPr>
              <a:t>Vanuit Italië </a:t>
            </a:r>
            <a:r>
              <a:rPr lang="nl-NL" sz="2400" dirty="0" smtClean="0">
                <a:solidFill>
                  <a:schemeClr val="bg1"/>
                </a:solidFill>
              </a:rPr>
              <a:t>verspreidt </a:t>
            </a:r>
            <a:r>
              <a:rPr lang="nl-NL" sz="2400" dirty="0">
                <a:solidFill>
                  <a:schemeClr val="bg1"/>
                </a:solidFill>
              </a:rPr>
              <a:t>de Renaissance zich over heel Europa</a:t>
            </a:r>
            <a:r>
              <a:rPr lang="nl-NL" sz="2400" dirty="0" smtClean="0">
                <a:solidFill>
                  <a:schemeClr val="bg1"/>
                </a:solidFill>
              </a:rPr>
              <a:t>.</a:t>
            </a:r>
          </a:p>
          <a:p>
            <a:pPr lvl="1" eaLnBrk="1" hangingPunct="1"/>
            <a:endParaRPr lang="nl-NL" sz="2400" dirty="0">
              <a:solidFill>
                <a:schemeClr val="bg1"/>
              </a:solidFill>
            </a:endParaRPr>
          </a:p>
          <a:p>
            <a:pPr lvl="1" eaLnBrk="1" hangingPunct="1"/>
            <a:r>
              <a:rPr lang="nl-NL" sz="2400" dirty="0" smtClean="0">
                <a:solidFill>
                  <a:schemeClr val="bg1"/>
                </a:solidFill>
              </a:rPr>
              <a:t>In Nederland eerst in het Zuiden (België)</a:t>
            </a:r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6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3552" y="3714282"/>
            <a:ext cx="1073761" cy="99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0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1.bp.blogspot.com/-0-a5B79iVxI/Unka0o78H4I/AAAAAAAAAUU/yLiOpcgTOzg/s1600/historic-hair-band-05-sized.jpg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076" y="3410104"/>
            <a:ext cx="4507905" cy="305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e toelichting 1"/>
          <p:cNvSpPr/>
          <p:nvPr/>
        </p:nvSpPr>
        <p:spPr>
          <a:xfrm>
            <a:off x="3356050" y="2224585"/>
            <a:ext cx="4648200" cy="2033516"/>
          </a:xfrm>
          <a:prstGeom prst="wedgeEllipseCallout">
            <a:avLst>
              <a:gd name="adj1" fmla="val 72830"/>
              <a:gd name="adj2" fmla="val 7860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5" name="Picture 2" descr="http://www.abcfrancais.com/wp-content/uploads/2012/08/louis-xiv.jpg"/>
          <p:cNvPicPr>
            <a:picLocks noChangeAspect="1" noChangeArrowheads="1"/>
          </p:cNvPicPr>
          <p:nvPr/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1" r="38069"/>
          <a:stretch/>
        </p:blipFill>
        <p:spPr bwMode="auto">
          <a:xfrm>
            <a:off x="0" y="0"/>
            <a:ext cx="22255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kstvak 15"/>
          <p:cNvSpPr txBox="1"/>
          <p:nvPr/>
        </p:nvSpPr>
        <p:spPr>
          <a:xfrm>
            <a:off x="2634018" y="404665"/>
            <a:ext cx="861173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Hij had deze macht gekregen door het </a:t>
            </a:r>
            <a:r>
              <a:rPr lang="nl-NL" sz="2000" u="sng" dirty="0" err="1">
                <a:solidFill>
                  <a:schemeClr val="bg1"/>
                </a:solidFill>
              </a:rPr>
              <a:t>droit</a:t>
            </a:r>
            <a:r>
              <a:rPr lang="nl-NL" sz="2000" u="sng" dirty="0">
                <a:solidFill>
                  <a:schemeClr val="bg1"/>
                </a:solidFill>
              </a:rPr>
              <a:t> </a:t>
            </a:r>
            <a:r>
              <a:rPr lang="nl-NL" sz="2000" u="sng" dirty="0" err="1" smtClean="0">
                <a:solidFill>
                  <a:schemeClr val="bg1"/>
                </a:solidFill>
              </a:rPr>
              <a:t>divin</a:t>
            </a:r>
            <a:r>
              <a:rPr lang="nl-NL" sz="2000" u="sng" dirty="0" smtClean="0">
                <a:solidFill>
                  <a:schemeClr val="bg1"/>
                </a:solidFill>
              </a:rPr>
              <a:t>: </a:t>
            </a:r>
            <a:r>
              <a:rPr lang="nl-NL" sz="2000" dirty="0" smtClean="0">
                <a:solidFill>
                  <a:schemeClr val="bg1"/>
                </a:solidFill>
              </a:rPr>
              <a:t>het </a:t>
            </a:r>
            <a:r>
              <a:rPr lang="nl-NL" sz="2000" dirty="0">
                <a:solidFill>
                  <a:schemeClr val="bg1"/>
                </a:solidFill>
              </a:rPr>
              <a:t>goddelijke recht.’</a:t>
            </a:r>
          </a:p>
          <a:p>
            <a:endParaRPr lang="nl-NL" sz="2000" i="1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Men zag de koning als een God op aarde. </a:t>
            </a:r>
          </a:p>
          <a:p>
            <a:r>
              <a:rPr lang="nl-NL" sz="2000" dirty="0">
                <a:solidFill>
                  <a:schemeClr val="bg1"/>
                </a:solidFill>
              </a:rPr>
              <a:t>Zijn wil was dus automatisch wet</a:t>
            </a:r>
            <a:r>
              <a:rPr lang="nl-NL" sz="2000" dirty="0" smtClean="0">
                <a:solidFill>
                  <a:schemeClr val="bg1"/>
                </a:solidFill>
              </a:rPr>
              <a:t>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		“De Staat, dat </a:t>
            </a:r>
            <a:r>
              <a:rPr lang="nl-NL" sz="2000" dirty="0" smtClean="0">
                <a:solidFill>
                  <a:schemeClr val="bg1"/>
                </a:solidFill>
              </a:rPr>
              <a:t>ben ik!”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3356050" y="2629374"/>
            <a:ext cx="4648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nl-NL" sz="4000" b="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“</a:t>
            </a:r>
            <a:r>
              <a:rPr lang="nl-NL" sz="4000" b="0" dirty="0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L’état</a:t>
            </a:r>
            <a:r>
              <a:rPr lang="nl-NL" sz="4000" b="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nl-NL" sz="4000" b="0" dirty="0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c’est</a:t>
            </a:r>
            <a:r>
              <a:rPr lang="nl-NL" sz="4000" b="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nl-NL" sz="4000" b="0" dirty="0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Moi</a:t>
            </a:r>
            <a:r>
              <a:rPr lang="nl-NL" sz="4000" b="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!”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508" y="5853991"/>
            <a:ext cx="1040305" cy="100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kstvak 15"/>
          <p:cNvSpPr txBox="1"/>
          <p:nvPr/>
        </p:nvSpPr>
        <p:spPr>
          <a:xfrm>
            <a:off x="2674962" y="404665"/>
            <a:ext cx="75254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i="1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In de middeleeuwen: strijdt tussen de paus en koning: wie heeft de meest macht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4" name="Picture 2" descr="http://www.abcfrancais.com/wp-content/uploads/2012/08/louis-xiv.jpg"/>
          <p:cNvPicPr>
            <a:picLocks noChangeAspect="1" noChangeArrowheads="1"/>
          </p:cNvPicPr>
          <p:nvPr/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1" r="38069"/>
          <a:stretch/>
        </p:blipFill>
        <p:spPr bwMode="auto">
          <a:xfrm>
            <a:off x="0" y="0"/>
            <a:ext cx="22255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 1"/>
          <p:cNvSpPr/>
          <p:nvPr/>
        </p:nvSpPr>
        <p:spPr>
          <a:xfrm>
            <a:off x="5915848" y="219999"/>
            <a:ext cx="2161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i="1" dirty="0">
                <a:solidFill>
                  <a:schemeClr val="bg1"/>
                </a:solidFill>
              </a:rPr>
              <a:t>Voor het absolutisme</a:t>
            </a:r>
          </a:p>
        </p:txBody>
      </p:sp>
      <p:pic>
        <p:nvPicPr>
          <p:cNvPr id="2050" name="Picture 2" descr="http://www.scientias.nl/eleven/urbanus.jpg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701" y="3429000"/>
            <a:ext cx="3085676" cy="308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images.fineartamerica.com/images-medium-large/11-king-john-of-england-granger.jpg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752" y="1518313"/>
            <a:ext cx="3112297" cy="382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e toelichting 6"/>
          <p:cNvSpPr/>
          <p:nvPr/>
        </p:nvSpPr>
        <p:spPr>
          <a:xfrm>
            <a:off x="2674962" y="1518312"/>
            <a:ext cx="4569900" cy="1535171"/>
          </a:xfrm>
          <a:prstGeom prst="wedgeEllipseCallout">
            <a:avLst>
              <a:gd name="adj1" fmla="val 61763"/>
              <a:gd name="adj2" fmla="val 5463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e toelichting 7"/>
          <p:cNvSpPr/>
          <p:nvPr/>
        </p:nvSpPr>
        <p:spPr>
          <a:xfrm>
            <a:off x="6640450" y="4807809"/>
            <a:ext cx="3938455" cy="1916548"/>
          </a:xfrm>
          <a:prstGeom prst="wedgeEllipseCallout">
            <a:avLst>
              <a:gd name="adj1" fmla="val -103368"/>
              <a:gd name="adj2" fmla="val -449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3398680" y="1607467"/>
            <a:ext cx="3264204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nl-NL" sz="2000" b="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God wil dat we onze macht delen: de Paus is de baas over de godsdienst, wij de over de rest.</a:t>
            </a:r>
            <a:endParaRPr lang="nl-NL" sz="2000" b="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6921145" y="4971838"/>
            <a:ext cx="3264204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nl-NL" sz="2000" b="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Petrus kreeg van Jezus de macht over de hele wereld. Als opvolger van Petrus zijn wij dus ook dus baas over jullie!</a:t>
            </a:r>
            <a:endParaRPr lang="nl-NL" sz="2000" b="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458" y="1105462"/>
            <a:ext cx="1040305" cy="100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09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://www.abcfrancais.com/wp-content/uploads/2012/08/louis-xiv.jpg"/>
          <p:cNvPicPr>
            <a:picLocks noChangeAspect="1" noChangeArrowheads="1"/>
          </p:cNvPicPr>
          <p:nvPr/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1" r="38069"/>
          <a:stretch/>
        </p:blipFill>
        <p:spPr bwMode="auto">
          <a:xfrm>
            <a:off x="0" y="0"/>
            <a:ext cx="22255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kstvak 15"/>
          <p:cNvSpPr txBox="1"/>
          <p:nvPr/>
        </p:nvSpPr>
        <p:spPr>
          <a:xfrm>
            <a:off x="2506828" y="418312"/>
            <a:ext cx="43307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Lodewijk bouwde in Versailles een paleis.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Daar woonde hij met zijn familie en personeel.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Om de adel onder controle te houden verplichtte hij ze om regelmatig langs te komen op het Paleis van Versailles. 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Andere koningen volgden het voorbeeld van Lodewijk en lieten grote paleizen bouwen.</a:t>
            </a: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508" y="5853991"/>
            <a:ext cx="1040305" cy="1004009"/>
          </a:xfrm>
          <a:prstGeom prst="rect">
            <a:avLst/>
          </a:prstGeom>
        </p:spPr>
      </p:pic>
      <p:pic>
        <p:nvPicPr>
          <p:cNvPr id="5" name="Picture 2" descr="File:Palace of Versailles.gif">
            <a:hlinkClick r:id="rId2"/>
          </p:cNvPr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694" y="1457348"/>
            <a:ext cx="5218306" cy="394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 1"/>
          <p:cNvSpPr/>
          <p:nvPr/>
        </p:nvSpPr>
        <p:spPr>
          <a:xfrm>
            <a:off x="5245290" y="41831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Lodewijk XIV en zijn Paleis in Versailles</a:t>
            </a:r>
          </a:p>
          <a:p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14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kstvak 15"/>
          <p:cNvSpPr txBox="1"/>
          <p:nvPr/>
        </p:nvSpPr>
        <p:spPr>
          <a:xfrm>
            <a:off x="3071665" y="260649"/>
            <a:ext cx="60885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i="1" dirty="0">
                <a:solidFill>
                  <a:schemeClr val="bg1"/>
                </a:solidFill>
              </a:rPr>
              <a:t>Cultuur: Het paleis van Versailles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File:Palace of Versailles.gif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9576" y="692696"/>
            <a:ext cx="756285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783633" y="6350168"/>
            <a:ext cx="6088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i="1" dirty="0">
                <a:solidFill>
                  <a:schemeClr val="bg1"/>
                </a:solidFill>
              </a:rPr>
              <a:t>Het paleis in 1668</a:t>
            </a:r>
            <a:endParaRPr lang="nl-NL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26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kstvak 15"/>
          <p:cNvSpPr txBox="1"/>
          <p:nvPr/>
        </p:nvSpPr>
        <p:spPr>
          <a:xfrm>
            <a:off x="3071665" y="260649"/>
            <a:ext cx="60885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i="1" dirty="0">
                <a:solidFill>
                  <a:schemeClr val="bg1"/>
                </a:solidFill>
              </a:rPr>
              <a:t>Cultuur: Het paleis van Versailles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2783633" y="6350168"/>
            <a:ext cx="6088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i="1" dirty="0">
                <a:solidFill>
                  <a:schemeClr val="bg1"/>
                </a:solidFill>
              </a:rPr>
              <a:t>Plattegrond van het Paleis</a:t>
            </a:r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://upload.wikimedia.org/wikipedia/commons/5/50/Versailles_Plan_Jean_Delagrive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1556792"/>
            <a:ext cx="9144000" cy="349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57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i1.trekearth.com/photos/77663/versailles_garden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4372" y="548680"/>
            <a:ext cx="4541504" cy="302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kstvak 15"/>
          <p:cNvSpPr txBox="1"/>
          <p:nvPr/>
        </p:nvSpPr>
        <p:spPr>
          <a:xfrm>
            <a:off x="3071665" y="126806"/>
            <a:ext cx="60885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i="1" dirty="0">
                <a:solidFill>
                  <a:schemeClr val="bg1"/>
                </a:solidFill>
              </a:rPr>
              <a:t>Cultuur: Het paleis van Versailles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2784803" y="6164137"/>
            <a:ext cx="60885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i="1" dirty="0">
                <a:solidFill>
                  <a:schemeClr val="bg1"/>
                </a:solidFill>
              </a:rPr>
              <a:t>De tuinen van Versailles: Volledige macht en controle over de Natuur</a:t>
            </a:r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6" name="Picture 3" descr="E:\Foto\Reizen\Paris 2011\Foto0423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5501" y="3965928"/>
            <a:ext cx="2792304" cy="209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E:\Foto\Reizen\Paris 2011\Foto0429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68400" y="778317"/>
            <a:ext cx="2226509" cy="296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histoire-fr.com/images/jardins_versailles_2009.jpg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47528" y="3632043"/>
            <a:ext cx="4815192" cy="253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3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kstvak 15"/>
          <p:cNvSpPr txBox="1"/>
          <p:nvPr/>
        </p:nvSpPr>
        <p:spPr>
          <a:xfrm>
            <a:off x="3071665" y="260649"/>
            <a:ext cx="60885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i="1" dirty="0">
                <a:solidFill>
                  <a:schemeClr val="bg1"/>
                </a:solidFill>
              </a:rPr>
              <a:t>Cultuur: Het paleis van Versailles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2784803" y="6164137"/>
            <a:ext cx="6088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i="1" dirty="0">
                <a:solidFill>
                  <a:schemeClr val="bg1"/>
                </a:solidFill>
              </a:rPr>
              <a:t>Plafond</a:t>
            </a:r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7170" name="Picture 2" descr="http://upload.wikimedia.org/wikipedia/commons/2/2e/Schlachtengalerie_Decke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90363" y="706939"/>
            <a:ext cx="8251122" cy="5471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13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kstvak 15"/>
          <p:cNvSpPr txBox="1"/>
          <p:nvPr/>
        </p:nvSpPr>
        <p:spPr>
          <a:xfrm>
            <a:off x="3071665" y="260649"/>
            <a:ext cx="60885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i="1" dirty="0">
                <a:solidFill>
                  <a:schemeClr val="bg1"/>
                </a:solidFill>
              </a:rPr>
              <a:t>Cultuur: Het paleis van Versailles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2784803" y="6164137"/>
            <a:ext cx="6088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i="1" dirty="0">
                <a:solidFill>
                  <a:schemeClr val="bg1"/>
                </a:solidFill>
              </a:rPr>
              <a:t>Spiegelzaal</a:t>
            </a:r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9218" name="Picture 2" descr="http://upload.wikimedia.org/wikipedia/commons/f/f1/Chateau_Versailles_Galerie_des_Glaces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92617" y="802165"/>
            <a:ext cx="8046614" cy="534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35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kstvak 15"/>
          <p:cNvSpPr txBox="1"/>
          <p:nvPr/>
        </p:nvSpPr>
        <p:spPr>
          <a:xfrm>
            <a:off x="3071665" y="260649"/>
            <a:ext cx="60885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i="1" dirty="0">
                <a:solidFill>
                  <a:schemeClr val="bg1"/>
                </a:solidFill>
              </a:rPr>
              <a:t>Cultuur: Het paleis van Versailles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2784803" y="6164137"/>
            <a:ext cx="6088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i="1" dirty="0" err="1">
                <a:solidFill>
                  <a:schemeClr val="bg1"/>
                </a:solidFill>
              </a:rPr>
              <a:t>Gallerij</a:t>
            </a:r>
            <a:r>
              <a:rPr lang="nl-NL" sz="2000" i="1" dirty="0">
                <a:solidFill>
                  <a:schemeClr val="bg1"/>
                </a:solidFill>
              </a:rPr>
              <a:t> der Veldslagen</a:t>
            </a:r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10242" name="Picture 2" descr="http://upload.wikimedia.org/wikipedia/commons/8/8a/La_Galer%C3%ADa_de_las_Batallas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4990" y="749543"/>
            <a:ext cx="7108144" cy="532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2844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kstvak 15"/>
          <p:cNvSpPr txBox="1"/>
          <p:nvPr/>
        </p:nvSpPr>
        <p:spPr>
          <a:xfrm>
            <a:off x="3071665" y="260648"/>
            <a:ext cx="60885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i="1" dirty="0">
                <a:solidFill>
                  <a:schemeClr val="bg1"/>
                </a:solidFill>
              </a:rPr>
              <a:t>Cultuur: Hofleven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2784803" y="6164137"/>
            <a:ext cx="6088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i="1" dirty="0">
                <a:solidFill>
                  <a:schemeClr val="bg1"/>
                </a:solidFill>
              </a:rPr>
              <a:t>Le </a:t>
            </a:r>
            <a:r>
              <a:rPr lang="nl-NL" sz="2000" i="1" dirty="0" err="1">
                <a:solidFill>
                  <a:schemeClr val="bg1"/>
                </a:solidFill>
              </a:rPr>
              <a:t>levée</a:t>
            </a:r>
            <a:r>
              <a:rPr lang="nl-NL" sz="2000" i="1" dirty="0">
                <a:solidFill>
                  <a:schemeClr val="bg1"/>
                </a:solidFill>
              </a:rPr>
              <a:t>. ‘De koning staat op’</a:t>
            </a:r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5128" name="Picture 8" descr="http://www.histoire-fr.com/images/etiquette_versailles_louis_XIV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85787" y="1268760"/>
            <a:ext cx="668655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42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Studie\- ! Pictures - Bronnen ! GS\Renaissance\18_17.31-46_Michelangelo_Sistine_Creation_of_Adam.jpe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447065" cy="6887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kstvak 5"/>
          <p:cNvSpPr txBox="1">
            <a:spLocks noChangeArrowheads="1"/>
          </p:cNvSpPr>
          <p:nvPr/>
        </p:nvSpPr>
        <p:spPr bwMode="auto">
          <a:xfrm>
            <a:off x="2883877" y="332656"/>
            <a:ext cx="7569811" cy="3508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lvl="1" eaLnBrk="1" hangingPunct="1"/>
            <a:r>
              <a:rPr lang="nl-NL" sz="2400" u="sng" dirty="0">
                <a:solidFill>
                  <a:schemeClr val="bg1"/>
                </a:solidFill>
              </a:rPr>
              <a:t>Renaissance: </a:t>
            </a:r>
          </a:p>
          <a:p>
            <a:pPr eaLnBrk="1" hangingPunct="1"/>
            <a:endParaRPr lang="nl-NL" dirty="0">
              <a:solidFill>
                <a:schemeClr val="bg1"/>
              </a:solidFill>
            </a:endParaRPr>
          </a:p>
          <a:p>
            <a:pPr eaLnBrk="1" hangingPunct="1"/>
            <a:r>
              <a:rPr lang="nl-NL" sz="2400" dirty="0" smtClean="0">
                <a:solidFill>
                  <a:schemeClr val="bg1"/>
                </a:solidFill>
              </a:rPr>
              <a:t>Drie belangrijke denkbeelden:</a:t>
            </a:r>
          </a:p>
          <a:p>
            <a:pPr eaLnBrk="1" hangingPunct="1"/>
            <a:endParaRPr lang="nl-NL" sz="2400" dirty="0">
              <a:solidFill>
                <a:schemeClr val="bg1"/>
              </a:solidFill>
            </a:endParaRPr>
          </a:p>
          <a:p>
            <a:pPr marL="457200" indent="-457200" eaLnBrk="1" hangingPunct="1">
              <a:buFont typeface="+mj-lt"/>
              <a:buAutoNum type="arabicPeriod"/>
            </a:pPr>
            <a:r>
              <a:rPr lang="nl-NL" sz="2400" dirty="0" smtClean="0">
                <a:solidFill>
                  <a:schemeClr val="bg1"/>
                </a:solidFill>
              </a:rPr>
              <a:t>Ieder mens is belangrijk en het is goed om jezelf op de voorgrond te plaatsen.</a:t>
            </a:r>
          </a:p>
          <a:p>
            <a:pPr marL="457200" indent="-457200" eaLnBrk="1" hangingPunct="1">
              <a:buFont typeface="+mj-lt"/>
              <a:buAutoNum type="arabicPeriod"/>
            </a:pPr>
            <a:endParaRPr lang="nl-NL" sz="2400" dirty="0">
              <a:solidFill>
                <a:schemeClr val="bg1"/>
              </a:solidFill>
            </a:endParaRPr>
          </a:p>
          <a:p>
            <a:pPr marL="457200" indent="-457200" eaLnBrk="1" hangingPunct="1">
              <a:buFont typeface="+mj-lt"/>
              <a:buAutoNum type="arabicPeriod"/>
            </a:pPr>
            <a:endParaRPr lang="nl-NL" sz="2400" dirty="0">
              <a:solidFill>
                <a:schemeClr val="bg1"/>
              </a:solidFill>
            </a:endParaRPr>
          </a:p>
          <a:p>
            <a:pPr eaLnBrk="1" hangingPunct="1"/>
            <a:endParaRPr lang="nl-NL" dirty="0">
              <a:solidFill>
                <a:schemeClr val="bg1"/>
              </a:solidFill>
            </a:endParaRPr>
          </a:p>
          <a:p>
            <a:pPr eaLnBrk="1" hangingPunct="1"/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7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0500" y="1887973"/>
            <a:ext cx="809849" cy="753007"/>
          </a:xfrm>
          <a:prstGeom prst="rect">
            <a:avLst/>
          </a:prstGeom>
        </p:spPr>
      </p:pic>
      <p:pic>
        <p:nvPicPr>
          <p:cNvPr id="1026" name="Picture 2" descr="http://www.humanistischecanon.nl/foto/Leonardo%20da%20Vinci%20vermoedelijk%20zelfportre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8800" y="2675285"/>
            <a:ext cx="2438400" cy="368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71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kstvak 15"/>
          <p:cNvSpPr txBox="1"/>
          <p:nvPr/>
        </p:nvSpPr>
        <p:spPr>
          <a:xfrm>
            <a:off x="3071664" y="260648"/>
            <a:ext cx="60885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i="1" dirty="0">
                <a:solidFill>
                  <a:schemeClr val="bg1"/>
                </a:solidFill>
              </a:rPr>
              <a:t>Paleizen die geïnspireerd zijn op het Paleis van Versailles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11266" name="Picture 2" descr="File:Palacio Real (Madrid) 07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31904" y="968535"/>
            <a:ext cx="5127416" cy="266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vak 1"/>
          <p:cNvSpPr txBox="1"/>
          <p:nvPr/>
        </p:nvSpPr>
        <p:spPr>
          <a:xfrm>
            <a:off x="6746832" y="3557209"/>
            <a:ext cx="24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Koninklijk Paleis Madrid</a:t>
            </a:r>
          </a:p>
        </p:txBody>
      </p:sp>
      <p:pic>
        <p:nvPicPr>
          <p:cNvPr id="11268" name="Picture 4" descr="File:HetLoo3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5520" y="990364"/>
            <a:ext cx="4091608" cy="306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7"/>
          <p:cNvSpPr txBox="1"/>
          <p:nvPr/>
        </p:nvSpPr>
        <p:spPr>
          <a:xfrm>
            <a:off x="2351584" y="4161885"/>
            <a:ext cx="1871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Paleis Het Loo (nl)</a:t>
            </a:r>
          </a:p>
        </p:txBody>
      </p:sp>
      <p:pic>
        <p:nvPicPr>
          <p:cNvPr id="11270" name="Picture 6" descr="http://upload.wikimedia.org/wikipedia/commons/5/58/Potsdam_schloss_sanssouci_b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03912" y="4071841"/>
            <a:ext cx="4535078" cy="24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kstvak 9"/>
          <p:cNvSpPr txBox="1"/>
          <p:nvPr/>
        </p:nvSpPr>
        <p:spPr>
          <a:xfrm>
            <a:off x="6312024" y="6476022"/>
            <a:ext cx="2467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Paleis Sans </a:t>
            </a:r>
            <a:r>
              <a:rPr lang="nl-NL" dirty="0" err="1">
                <a:solidFill>
                  <a:schemeClr val="bg1"/>
                </a:solidFill>
              </a:rPr>
              <a:t>Souci</a:t>
            </a:r>
            <a:r>
              <a:rPr lang="nl-NL" dirty="0">
                <a:solidFill>
                  <a:schemeClr val="bg1"/>
                </a:solidFill>
              </a:rPr>
              <a:t>, Berlijn</a:t>
            </a:r>
          </a:p>
        </p:txBody>
      </p:sp>
    </p:spTree>
    <p:extLst>
      <p:ext uri="{BB962C8B-B14F-4D97-AF65-F5344CB8AC3E}">
        <p14:creationId xmlns:p14="http://schemas.microsoft.com/office/powerpoint/2010/main" val="402091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://www.abcfrancais.com/wp-content/uploads/2012/08/louis-xiv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30017" y="0"/>
            <a:ext cx="22255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71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/>
        </p:nvSpPr>
        <p:spPr>
          <a:xfrm>
            <a:off x="3315866" y="2967335"/>
            <a:ext cx="5520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4. De Christelijke kerk in Europa valt uiteen</a:t>
            </a:r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914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41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5951985" y="2967336"/>
            <a:ext cx="2672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>
                <a:solidFill>
                  <a:schemeClr val="bg1"/>
                </a:solidFill>
              </a:rPr>
              <a:t>5.2.3 De Reformatie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73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914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8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/>
        </p:nvSpPr>
        <p:spPr>
          <a:xfrm>
            <a:off x="6672064" y="332657"/>
            <a:ext cx="1848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u="sng" dirty="0">
                <a:solidFill>
                  <a:schemeClr val="bg1"/>
                </a:solidFill>
              </a:rPr>
              <a:t>Het vagevuur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3477761" y="1214749"/>
            <a:ext cx="823661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Middeleeuwen:</a:t>
            </a:r>
            <a:endParaRPr lang="nl-NL" sz="2400" dirty="0">
              <a:solidFill>
                <a:schemeClr val="bg1"/>
              </a:solidFill>
            </a:endParaRPr>
          </a:p>
          <a:p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 smtClean="0">
                <a:solidFill>
                  <a:schemeClr val="bg1"/>
                </a:solidFill>
              </a:rPr>
              <a:t>Na je dood: </a:t>
            </a:r>
            <a:r>
              <a:rPr lang="nl-NL" sz="2400" u="sng" dirty="0" smtClean="0">
                <a:solidFill>
                  <a:schemeClr val="bg1"/>
                </a:solidFill>
              </a:rPr>
              <a:t>de hemel</a:t>
            </a:r>
            <a:r>
              <a:rPr lang="nl-NL" sz="2400" dirty="0">
                <a:solidFill>
                  <a:schemeClr val="bg1"/>
                </a:solidFill>
              </a:rPr>
              <a:t> </a:t>
            </a:r>
            <a:r>
              <a:rPr lang="nl-NL" sz="2400" dirty="0" smtClean="0">
                <a:solidFill>
                  <a:schemeClr val="bg1"/>
                </a:solidFill>
              </a:rPr>
              <a:t>of </a:t>
            </a:r>
            <a:r>
              <a:rPr lang="nl-NL" sz="2400" u="sng" dirty="0" smtClean="0">
                <a:solidFill>
                  <a:schemeClr val="bg1"/>
                </a:solidFill>
              </a:rPr>
              <a:t>de </a:t>
            </a:r>
            <a:r>
              <a:rPr lang="nl-NL" sz="2400" u="sng" dirty="0">
                <a:solidFill>
                  <a:schemeClr val="bg1"/>
                </a:solidFill>
              </a:rPr>
              <a:t>hel</a:t>
            </a:r>
            <a:r>
              <a:rPr lang="nl-NL" sz="2400" dirty="0">
                <a:solidFill>
                  <a:schemeClr val="bg1"/>
                </a:solidFill>
              </a:rPr>
              <a:t>.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 smtClean="0">
                <a:solidFill>
                  <a:schemeClr val="bg1"/>
                </a:solidFill>
              </a:rPr>
              <a:t>Maar daarvoor moest </a:t>
            </a:r>
            <a:r>
              <a:rPr lang="nl-NL" sz="2400" dirty="0">
                <a:solidFill>
                  <a:schemeClr val="bg1"/>
                </a:solidFill>
              </a:rPr>
              <a:t>je naar </a:t>
            </a:r>
            <a:r>
              <a:rPr lang="nl-NL" sz="2400" dirty="0" smtClean="0">
                <a:solidFill>
                  <a:schemeClr val="bg1"/>
                </a:solidFill>
              </a:rPr>
              <a:t>het </a:t>
            </a:r>
            <a:r>
              <a:rPr lang="nl-NL" sz="2400" u="sng" dirty="0" smtClean="0">
                <a:solidFill>
                  <a:schemeClr val="bg1"/>
                </a:solidFill>
              </a:rPr>
              <a:t>vagevuur</a:t>
            </a:r>
            <a:r>
              <a:rPr lang="nl-NL" sz="2400" dirty="0" smtClean="0">
                <a:solidFill>
                  <a:schemeClr val="bg1"/>
                </a:solidFill>
              </a:rPr>
              <a:t>.</a:t>
            </a:r>
            <a:endParaRPr lang="nl-NL" sz="2400" dirty="0">
              <a:solidFill>
                <a:schemeClr val="bg1"/>
              </a:solidFill>
            </a:endParaRPr>
          </a:p>
          <a:p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 smtClean="0">
                <a:solidFill>
                  <a:schemeClr val="bg1"/>
                </a:solidFill>
              </a:rPr>
              <a:t>Een korte straf voor kleine zonden</a:t>
            </a:r>
            <a:endParaRPr lang="nl-NL" sz="2400" dirty="0">
              <a:solidFill>
                <a:schemeClr val="bg1"/>
              </a:solidFill>
            </a:endParaRPr>
          </a:p>
          <a:p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>
                <a:solidFill>
                  <a:schemeClr val="bg1"/>
                </a:solidFill>
              </a:rPr>
              <a:t>Hoe </a:t>
            </a:r>
            <a:r>
              <a:rPr lang="nl-NL" sz="2400" dirty="0" smtClean="0">
                <a:solidFill>
                  <a:schemeClr val="bg1"/>
                </a:solidFill>
              </a:rPr>
              <a:t>lang? Lag aan:</a:t>
            </a:r>
            <a:endParaRPr lang="nl-NL" sz="24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2400" dirty="0">
                <a:solidFill>
                  <a:schemeClr val="bg1"/>
                </a:solidFill>
              </a:rPr>
              <a:t>Hoeveel zonden je had begaan.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400" dirty="0">
                <a:solidFill>
                  <a:schemeClr val="bg1"/>
                </a:solidFill>
              </a:rPr>
              <a:t>Hoeveel goede werken je had verricht.</a:t>
            </a:r>
          </a:p>
        </p:txBody>
      </p:sp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74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914650" cy="6858000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3132" y="5792306"/>
            <a:ext cx="1040305" cy="100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7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File:Hortus Deliciarum - Hell.jpg">
            <a:hlinkClick r:id="rId2"/>
          </p:cNvPr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71" y="0"/>
            <a:ext cx="5254986" cy="701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7"/>
          <p:cNvSpPr txBox="1"/>
          <p:nvPr/>
        </p:nvSpPr>
        <p:spPr>
          <a:xfrm>
            <a:off x="9144000" y="4994585"/>
            <a:ext cx="22268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Het vagevuur</a:t>
            </a:r>
          </a:p>
          <a:p>
            <a:r>
              <a:rPr lang="nl-NL" sz="2000" dirty="0" smtClean="0">
                <a:solidFill>
                  <a:schemeClr val="bg1"/>
                </a:solidFill>
              </a:rPr>
              <a:t>Afbeelding </a:t>
            </a:r>
            <a:r>
              <a:rPr lang="nl-NL" sz="2000" dirty="0">
                <a:solidFill>
                  <a:schemeClr val="bg1"/>
                </a:solidFill>
              </a:rPr>
              <a:t>uit 1180</a:t>
            </a:r>
          </a:p>
        </p:txBody>
      </p:sp>
      <p:sp>
        <p:nvSpPr>
          <p:cNvPr id="4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75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0890499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4" descr="File:Hortus Deliciarum - Hell.jpg">
            <a:hlinkClick r:id="rId2"/>
          </p:cNvPr>
          <p:cNvPicPr>
            <a:picLocks noChangeAspect="1" noChangeArrowheads="1"/>
          </p:cNvPicPr>
          <p:nvPr/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9" t="53196" r="38896" b="22543"/>
          <a:stretch/>
        </p:blipFill>
        <p:spPr bwMode="auto">
          <a:xfrm>
            <a:off x="6554439" y="164441"/>
            <a:ext cx="4540494" cy="352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File:Hortus Deliciarum - Hell.jpg">
            <a:hlinkClick r:id="rId2"/>
          </p:cNvPr>
          <p:cNvPicPr>
            <a:picLocks noChangeAspect="1" noChangeArrowheads="1"/>
          </p:cNvPicPr>
          <p:nvPr/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97" t="63663" r="2316" b="24122"/>
          <a:stretch/>
        </p:blipFill>
        <p:spPr bwMode="auto">
          <a:xfrm>
            <a:off x="6417354" y="4092040"/>
            <a:ext cx="2407332" cy="278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05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/>
        </p:nvSpPr>
        <p:spPr>
          <a:xfrm>
            <a:off x="6498351" y="405228"/>
            <a:ext cx="1848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u="sng" dirty="0">
                <a:solidFill>
                  <a:schemeClr val="bg1"/>
                </a:solidFill>
              </a:rPr>
              <a:t>Het vagevuur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3304048" y="1432463"/>
            <a:ext cx="82366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Goede werken waren dingen die je voor de kerk deed.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Hiervan kreeg je altijd bewijs: </a:t>
            </a:r>
            <a:r>
              <a:rPr lang="nl-NL" sz="2000" u="sng" dirty="0" smtClean="0">
                <a:solidFill>
                  <a:schemeClr val="bg1"/>
                </a:solidFill>
              </a:rPr>
              <a:t>een aflaat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Meer aflaten </a:t>
            </a:r>
            <a:r>
              <a:rPr lang="nl-NL" sz="2000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minder tijd in het vagevuur</a:t>
            </a:r>
          </a:p>
          <a:p>
            <a:endParaRPr lang="nl-NL" sz="20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nl-NL" sz="2000" dirty="0" smtClean="0">
                <a:solidFill>
                  <a:schemeClr val="bg1"/>
                </a:solidFill>
                <a:sym typeface="Wingdings" panose="05000000000000000000" pitchFamily="2" charset="2"/>
              </a:rPr>
              <a:t>Uiteindelijk de mogelijkheid om aflaten te kopen: </a:t>
            </a:r>
            <a:r>
              <a:rPr lang="nl-NL" sz="2000" u="sng" dirty="0" smtClean="0">
                <a:solidFill>
                  <a:schemeClr val="bg1"/>
                </a:solidFill>
                <a:sym typeface="Wingdings" panose="05000000000000000000" pitchFamily="2" charset="2"/>
              </a:rPr>
              <a:t>aflatenhandel</a:t>
            </a:r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76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914650" cy="6858000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3132" y="5792306"/>
            <a:ext cx="1040305" cy="100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71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File:Jeorg Breu Elder A Question to a Mintmaker c1500.png">
            <a:hlinkClick r:id="rId2"/>
          </p:cNvPr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162" y="625154"/>
            <a:ext cx="7804150" cy="5483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4891679" y="148581"/>
            <a:ext cx="1944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u="sng" dirty="0">
                <a:solidFill>
                  <a:schemeClr val="bg1"/>
                </a:solidFill>
              </a:rPr>
              <a:t>Aflatenhandel</a:t>
            </a:r>
          </a:p>
        </p:txBody>
      </p:sp>
      <p:sp>
        <p:nvSpPr>
          <p:cNvPr id="6" name="Tekstvak 5"/>
          <p:cNvSpPr txBox="1"/>
          <p:nvPr/>
        </p:nvSpPr>
        <p:spPr>
          <a:xfrm>
            <a:off x="5026077" y="6203721"/>
            <a:ext cx="2016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Tekening uit 1530</a:t>
            </a:r>
          </a:p>
        </p:txBody>
      </p:sp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77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90499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32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File:Tetzel Kasten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3697" y="3982642"/>
            <a:ext cx="2243885" cy="268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vak 6"/>
          <p:cNvSpPr txBox="1"/>
          <p:nvPr/>
        </p:nvSpPr>
        <p:spPr>
          <a:xfrm>
            <a:off x="4223793" y="1340768"/>
            <a:ext cx="604867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Johann </a:t>
            </a:r>
            <a:r>
              <a:rPr lang="nl-NL" sz="2000" dirty="0" err="1">
                <a:solidFill>
                  <a:schemeClr val="bg1"/>
                </a:solidFill>
              </a:rPr>
              <a:t>Tetzel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Berucht verkoper van </a:t>
            </a:r>
            <a:r>
              <a:rPr lang="nl-NL" sz="2000" u="sng" dirty="0">
                <a:solidFill>
                  <a:schemeClr val="bg1"/>
                </a:solidFill>
              </a:rPr>
              <a:t>aflaten</a:t>
            </a:r>
            <a:r>
              <a:rPr lang="nl-NL" sz="2000" dirty="0">
                <a:solidFill>
                  <a:schemeClr val="bg1"/>
                </a:solidFill>
              </a:rPr>
              <a:t>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1600" i="1" dirty="0">
              <a:solidFill>
                <a:schemeClr val="bg1"/>
              </a:solidFill>
            </a:endParaRPr>
          </a:p>
          <a:p>
            <a:endParaRPr lang="nl-NL" sz="1600" i="1" dirty="0">
              <a:solidFill>
                <a:schemeClr val="bg1"/>
              </a:solidFill>
            </a:endParaRPr>
          </a:p>
          <a:p>
            <a:r>
              <a:rPr lang="nl-NL" sz="1600" i="1" dirty="0">
                <a:solidFill>
                  <a:schemeClr val="bg1"/>
                </a:solidFill>
              </a:rPr>
              <a:t>“Als het geld in de kassa rinkelt,</a:t>
            </a:r>
          </a:p>
          <a:p>
            <a:r>
              <a:rPr lang="nl-NL" sz="1600" i="1" dirty="0">
                <a:solidFill>
                  <a:schemeClr val="bg1"/>
                </a:solidFill>
              </a:rPr>
              <a:t>Springen de zielen uit het vagevuur”</a:t>
            </a:r>
          </a:p>
          <a:p>
            <a:endParaRPr lang="nl-NL" sz="1600" i="1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Het werk van </a:t>
            </a:r>
            <a:r>
              <a:rPr lang="nl-NL" sz="2000" dirty="0" err="1">
                <a:solidFill>
                  <a:schemeClr val="bg1"/>
                </a:solidFill>
              </a:rPr>
              <a:t>Tetzel</a:t>
            </a:r>
            <a:r>
              <a:rPr lang="nl-NL" sz="2000" dirty="0">
                <a:solidFill>
                  <a:schemeClr val="bg1"/>
                </a:solidFill>
              </a:rPr>
              <a:t> inspireerde</a:t>
            </a:r>
          </a:p>
          <a:p>
            <a:r>
              <a:rPr lang="nl-NL" sz="2000" dirty="0">
                <a:solidFill>
                  <a:schemeClr val="bg1"/>
                </a:solidFill>
              </a:rPr>
              <a:t>Luther om in protest te gaan.</a:t>
            </a:r>
          </a:p>
        </p:txBody>
      </p:sp>
      <p:sp>
        <p:nvSpPr>
          <p:cNvPr id="6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78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3074" name="Picture 2" descr="File:Johann Tetzel.jp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96201" y="1138124"/>
            <a:ext cx="2478879" cy="270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oelichting met afgeronde rechthoek 2"/>
          <p:cNvSpPr/>
          <p:nvPr/>
        </p:nvSpPr>
        <p:spPr>
          <a:xfrm>
            <a:off x="4583833" y="2636912"/>
            <a:ext cx="2664296" cy="1008112"/>
          </a:xfrm>
          <a:prstGeom prst="wedgeRoundRectCallout">
            <a:avLst>
              <a:gd name="adj1" fmla="val 97696"/>
              <a:gd name="adj2" fmla="val -8470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i="1" dirty="0">
              <a:solidFill>
                <a:schemeClr val="bg1"/>
              </a:solidFill>
            </a:endParaRPr>
          </a:p>
          <a:p>
            <a:pPr algn="ctr"/>
            <a:r>
              <a:rPr lang="de-DE" i="1" dirty="0">
                <a:solidFill>
                  <a:schemeClr val="bg1"/>
                </a:solidFill>
              </a:rPr>
              <a:t>„Wenn das Geld im Kasten klingt, die Seele aus dem Feuer springt.“</a:t>
            </a:r>
            <a:endParaRPr lang="nl-NL" i="1" dirty="0">
              <a:solidFill>
                <a:schemeClr val="bg1"/>
              </a:solidFill>
            </a:endParaRPr>
          </a:p>
          <a:p>
            <a:pPr algn="ctr"/>
            <a:endParaRPr lang="nl-NL" dirty="0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914650" cy="6858000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5896" y="4322720"/>
            <a:ext cx="1040305" cy="100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82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/>
          <p:cNvSpPr txBox="1"/>
          <p:nvPr/>
        </p:nvSpPr>
        <p:spPr>
          <a:xfrm>
            <a:off x="3534770" y="1340767"/>
            <a:ext cx="73970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Steeds meer mensen zetten zich af tegen de aflatenhandel en andere gebruiken van de kerk.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Drie oorzaken</a:t>
            </a:r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6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79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914650" cy="685800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3132" y="5792306"/>
            <a:ext cx="1040305" cy="100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Studie\- ! Pictures - Bronnen ! GS\Renaissance\18_17.31-46_Michelangelo_Sistine_Creation_of_Adam.jpe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447065" cy="6887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kstvak 5"/>
          <p:cNvSpPr txBox="1">
            <a:spLocks noChangeArrowheads="1"/>
          </p:cNvSpPr>
          <p:nvPr/>
        </p:nvSpPr>
        <p:spPr bwMode="auto">
          <a:xfrm>
            <a:off x="2883877" y="332656"/>
            <a:ext cx="7569811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lvl="1" eaLnBrk="1" hangingPunct="1"/>
            <a:r>
              <a:rPr lang="nl-NL" sz="2400" u="sng" dirty="0">
                <a:solidFill>
                  <a:schemeClr val="bg1"/>
                </a:solidFill>
              </a:rPr>
              <a:t>Renaissance: </a:t>
            </a:r>
          </a:p>
          <a:p>
            <a:pPr eaLnBrk="1" hangingPunct="1"/>
            <a:endParaRPr lang="nl-NL" dirty="0">
              <a:solidFill>
                <a:schemeClr val="bg1"/>
              </a:solidFill>
            </a:endParaRPr>
          </a:p>
          <a:p>
            <a:pPr eaLnBrk="1" hangingPunct="1"/>
            <a:r>
              <a:rPr lang="nl-NL" sz="2400" dirty="0" smtClean="0">
                <a:solidFill>
                  <a:schemeClr val="bg1"/>
                </a:solidFill>
              </a:rPr>
              <a:t>Drie belangrijke denkbeelden:</a:t>
            </a:r>
          </a:p>
          <a:p>
            <a:pPr eaLnBrk="1" hangingPunct="1"/>
            <a:endParaRPr lang="nl-NL" sz="2400" dirty="0">
              <a:solidFill>
                <a:schemeClr val="bg1"/>
              </a:solidFill>
            </a:endParaRPr>
          </a:p>
          <a:p>
            <a:pPr eaLnBrk="1" hangingPunct="1"/>
            <a:r>
              <a:rPr lang="nl-NL" sz="2400" dirty="0" smtClean="0">
                <a:solidFill>
                  <a:schemeClr val="bg1"/>
                </a:solidFill>
              </a:rPr>
              <a:t>2. Ieder mens leeft voor zichzelf en niet voor een-of-andere groep</a:t>
            </a:r>
            <a:endParaRPr lang="nl-NL" sz="2400" dirty="0">
              <a:solidFill>
                <a:schemeClr val="bg1"/>
              </a:solidFill>
            </a:endParaRPr>
          </a:p>
          <a:p>
            <a:pPr marL="457200" indent="-457200" eaLnBrk="1" hangingPunct="1">
              <a:buFont typeface="+mj-lt"/>
              <a:buAutoNum type="arabicPeriod"/>
            </a:pPr>
            <a:endParaRPr lang="nl-NL" sz="2400" dirty="0">
              <a:solidFill>
                <a:schemeClr val="bg1"/>
              </a:solidFill>
            </a:endParaRPr>
          </a:p>
          <a:p>
            <a:pPr eaLnBrk="1" hangingPunct="1"/>
            <a:endParaRPr lang="nl-NL" dirty="0">
              <a:solidFill>
                <a:schemeClr val="bg1"/>
              </a:solidFill>
            </a:endParaRPr>
          </a:p>
          <a:p>
            <a:pPr eaLnBrk="1" hangingPunct="1"/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8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0500" y="1887973"/>
            <a:ext cx="809849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5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/>
          <p:cNvSpPr txBox="1"/>
          <p:nvPr/>
        </p:nvSpPr>
        <p:spPr>
          <a:xfrm>
            <a:off x="3269035" y="397338"/>
            <a:ext cx="7397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Oorzaak 1: De Renaissance</a:t>
            </a:r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6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80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3269035" y="1432463"/>
            <a:ext cx="82366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Grieks en latijn werd meer en beter gelezen.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Onderzoekers ontdekten dat er fouten waren gemaakt bij de vertaling van de bijbel.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Ook spraken geestelijken over zaken die niet in de bijbel stonden.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ts3.mm.bing.net/th?id=HN.607999075414771111&amp;pid=1.7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735" y="3774719"/>
            <a:ext cx="2638425" cy="258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Afbeelding 10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914650" cy="685800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3132" y="5792306"/>
            <a:ext cx="1040305" cy="100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48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/>
          <p:cNvSpPr txBox="1"/>
          <p:nvPr/>
        </p:nvSpPr>
        <p:spPr>
          <a:xfrm>
            <a:off x="3269035" y="397338"/>
            <a:ext cx="7397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Oorzaak 1: De Renaissance</a:t>
            </a:r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6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81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3296791" y="1608164"/>
            <a:ext cx="49625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err="1" smtClean="0">
                <a:solidFill>
                  <a:schemeClr val="bg1"/>
                </a:solidFill>
              </a:rPr>
              <a:t>Desiderius</a:t>
            </a:r>
            <a:r>
              <a:rPr lang="nl-NL" sz="2000" dirty="0" smtClean="0">
                <a:solidFill>
                  <a:schemeClr val="bg1"/>
                </a:solidFill>
              </a:rPr>
              <a:t> </a:t>
            </a:r>
            <a:r>
              <a:rPr lang="nl-NL" sz="2000" u="sng" dirty="0" smtClean="0">
                <a:solidFill>
                  <a:schemeClr val="bg1"/>
                </a:solidFill>
              </a:rPr>
              <a:t>Erasmus</a:t>
            </a:r>
            <a:r>
              <a:rPr lang="nl-NL" sz="2000" dirty="0" smtClean="0">
                <a:solidFill>
                  <a:schemeClr val="bg1"/>
                </a:solidFill>
              </a:rPr>
              <a:t> was de beroemdste van deze onderzoekers.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1466 – 1536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</a:rPr>
              <a:t>Schreef in het latijn (taal van intellectuelen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</a:rPr>
              <a:t>Kritiek op geestelijken (gedroegen zich niet naar de leer van Jezus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</a:rPr>
              <a:t>Wilde de kerk verbeteren, geen nieuwe kerk beginnen.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i="1" dirty="0" smtClean="0">
                <a:solidFill>
                  <a:schemeClr val="bg1"/>
                </a:solidFill>
              </a:rPr>
              <a:t>Lof der Zotheid </a:t>
            </a:r>
            <a:r>
              <a:rPr lang="nl-NL" sz="2000" dirty="0" smtClean="0">
                <a:solidFill>
                  <a:schemeClr val="bg1"/>
                </a:solidFill>
              </a:rPr>
              <a:t>(beroemdste werk)</a:t>
            </a:r>
            <a:endParaRPr lang="nl-NL" sz="2000" i="1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914650" cy="685800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3132" y="5792306"/>
            <a:ext cx="1040305" cy="1004009"/>
          </a:xfrm>
          <a:prstGeom prst="rect">
            <a:avLst/>
          </a:prstGeom>
        </p:spPr>
      </p:pic>
      <p:pic>
        <p:nvPicPr>
          <p:cNvPr id="2" name="Picture 2" descr="http://upload.wikimedia.org/wikipedia/commons/3/30/Holbein-erasmus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31250" y="949586"/>
            <a:ext cx="2822071" cy="399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435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/>
          <p:cNvSpPr txBox="1"/>
          <p:nvPr/>
        </p:nvSpPr>
        <p:spPr>
          <a:xfrm>
            <a:off x="3109378" y="2313223"/>
            <a:ext cx="7397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De lof der zotheid</a:t>
            </a:r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6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82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914650" cy="6858000"/>
          </a:xfrm>
          <a:prstGeom prst="rect">
            <a:avLst/>
          </a:prstGeom>
        </p:spPr>
      </p:pic>
      <p:pic>
        <p:nvPicPr>
          <p:cNvPr id="8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90499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74" name="Picture 2" descr="http://upload.wikimedia.org/wikipedia/commons/thumb/f/fd/HolbeinErasmusFollymarginalia.jpg/250px-HolbeinErasmusFollymarginali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00217" y="172429"/>
            <a:ext cx="4262526" cy="651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09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/>
          <p:cNvSpPr txBox="1"/>
          <p:nvPr/>
        </p:nvSpPr>
        <p:spPr>
          <a:xfrm>
            <a:off x="3269035" y="397338"/>
            <a:ext cx="7397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Oorzaak 2: trouw aan eigen land en koning werd belangrijker</a:t>
            </a:r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6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83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3296791" y="1608164"/>
            <a:ext cx="528115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Koningen werden machtiger: opkomst absolutisme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Mensen voelden zich steeds meer onderdeel van een land. Niet alleen christen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Sommige koningen begonnen een eigen kerk waar ze zelf de baas over waren </a:t>
            </a:r>
            <a:r>
              <a:rPr lang="nl-NL" sz="2000" dirty="0" smtClean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</a:p>
          <a:p>
            <a:endParaRPr lang="nl-NL" sz="20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nl-NL" sz="20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nl-NL" sz="20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nl-NL" sz="2000" dirty="0">
                <a:solidFill>
                  <a:schemeClr val="bg1"/>
                </a:solidFill>
                <a:sym typeface="Wingdings" panose="05000000000000000000" pitchFamily="2" charset="2"/>
              </a:rPr>
              <a:t>	</a:t>
            </a:r>
            <a:r>
              <a:rPr lang="nl-NL" sz="2000" dirty="0" smtClean="0">
                <a:solidFill>
                  <a:schemeClr val="bg1"/>
                </a:solidFill>
                <a:sym typeface="Wingdings" panose="05000000000000000000" pitchFamily="2" charset="2"/>
              </a:rPr>
              <a:t>			Hendrik VIII</a:t>
            </a:r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914650" cy="685800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6036" y="4224763"/>
            <a:ext cx="1040305" cy="1004009"/>
          </a:xfrm>
          <a:prstGeom prst="rect">
            <a:avLst/>
          </a:prstGeom>
        </p:spPr>
      </p:pic>
      <p:pic>
        <p:nvPicPr>
          <p:cNvPr id="1026" name="Picture 2" descr="http://db2.stb.s-msn.com/i/26/CCB9E55EA6FCDC14395D549D88E03D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77943" y="797448"/>
            <a:ext cx="32766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49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/>
          <p:cNvSpPr txBox="1"/>
          <p:nvPr/>
        </p:nvSpPr>
        <p:spPr>
          <a:xfrm>
            <a:off x="3269035" y="397338"/>
            <a:ext cx="7397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Oorzaak 3: </a:t>
            </a:r>
            <a:r>
              <a:rPr lang="nl-NL" sz="2000" dirty="0">
                <a:solidFill>
                  <a:schemeClr val="bg1"/>
                </a:solidFill>
              </a:rPr>
              <a:t> </a:t>
            </a:r>
            <a:r>
              <a:rPr lang="nl-NL" sz="2000" dirty="0" smtClean="0">
                <a:solidFill>
                  <a:schemeClr val="bg1"/>
                </a:solidFill>
              </a:rPr>
              <a:t>Verschillende bevolkingsgroepen voelden meer voor een ander soort christendom (protestantisme)</a:t>
            </a:r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6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84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3862848" y="1690062"/>
            <a:ext cx="528115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i="1" dirty="0">
              <a:solidFill>
                <a:schemeClr val="bg1"/>
              </a:solidFill>
            </a:endParaRPr>
          </a:p>
          <a:p>
            <a:endParaRPr lang="nl-NL" sz="2000" i="1" dirty="0" smtClean="0">
              <a:solidFill>
                <a:schemeClr val="bg1"/>
              </a:solidFill>
            </a:endParaRPr>
          </a:p>
          <a:p>
            <a:endParaRPr lang="nl-NL" sz="2000" i="1" dirty="0">
              <a:solidFill>
                <a:schemeClr val="bg1"/>
              </a:solidFill>
            </a:endParaRPr>
          </a:p>
          <a:p>
            <a:r>
              <a:rPr lang="nl-NL" sz="2000" i="1" dirty="0" smtClean="0">
                <a:solidFill>
                  <a:schemeClr val="bg1"/>
                </a:solidFill>
              </a:rPr>
              <a:t>Daarover later meer</a:t>
            </a:r>
          </a:p>
          <a:p>
            <a:endParaRPr lang="nl-NL" sz="2000" i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nl-NL" sz="2000" i="1" dirty="0" smtClean="0">
                <a:solidFill>
                  <a:schemeClr val="bg1"/>
                </a:solidFill>
                <a:sym typeface="Wingdings" panose="05000000000000000000" pitchFamily="2" charset="2"/>
              </a:rPr>
              <a:t>Laat een halve blz.  open in je schrift</a:t>
            </a:r>
          </a:p>
          <a:p>
            <a:endParaRPr lang="nl-NL" sz="20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nl-NL" sz="20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nl-NL" sz="20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nl-NL" sz="2000" dirty="0">
                <a:solidFill>
                  <a:schemeClr val="bg1"/>
                </a:solidFill>
                <a:sym typeface="Wingdings" panose="05000000000000000000" pitchFamily="2" charset="2"/>
              </a:rPr>
              <a:t>	</a:t>
            </a:r>
            <a:r>
              <a:rPr lang="nl-NL" sz="2000" dirty="0" smtClean="0">
                <a:solidFill>
                  <a:schemeClr val="bg1"/>
                </a:solidFill>
                <a:sym typeface="Wingdings" panose="05000000000000000000" pitchFamily="2" charset="2"/>
              </a:rPr>
              <a:t>			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914650" cy="685800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8303" y="875921"/>
            <a:ext cx="1040305" cy="100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5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/>
          <p:cNvSpPr txBox="1"/>
          <p:nvPr/>
        </p:nvSpPr>
        <p:spPr>
          <a:xfrm>
            <a:off x="3558518" y="522966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Maarten Luther</a:t>
            </a:r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85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3412906" y="1492050"/>
            <a:ext cx="52811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Duitse Monnik (1483 – 1546)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Las de boeken van Erasmus en nam zijn kritiek over.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Ging openbaar kritiek leveren op de kerk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95 stellingen (1517)</a:t>
            </a:r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914650" cy="685800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3132" y="5792306"/>
            <a:ext cx="1040305" cy="1004009"/>
          </a:xfrm>
          <a:prstGeom prst="rect">
            <a:avLst/>
          </a:prstGeom>
        </p:spPr>
      </p:pic>
      <p:pic>
        <p:nvPicPr>
          <p:cNvPr id="2050" name="Picture 2" descr="http://upload.wikimedia.org/wikipedia/commons/thumb/b/b0/Martin_Luther_by_Lucas_Cranach_der_%C3%84ltere.jpeg/200px-Martin_Luther_by_Lucas_Cranach_der_%C3%84ltere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42031" y="647699"/>
            <a:ext cx="2861405" cy="417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24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/>
          <p:cNvSpPr txBox="1"/>
          <p:nvPr/>
        </p:nvSpPr>
        <p:spPr>
          <a:xfrm>
            <a:off x="3500461" y="1074509"/>
            <a:ext cx="604867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Wat was Luthers kritiek?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Volgens Luther….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>
                <a:solidFill>
                  <a:schemeClr val="bg1"/>
                </a:solidFill>
              </a:rPr>
              <a:t>Kon ieder mens contact maken met God, geestelijken waren hier niet voor nodig.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>
                <a:solidFill>
                  <a:schemeClr val="bg1"/>
                </a:solidFill>
              </a:rPr>
              <a:t>Moest iedereen daarom de Bijbel kunnen lezen.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>
                <a:solidFill>
                  <a:schemeClr val="bg1"/>
                </a:solidFill>
              </a:rPr>
              <a:t>Was een aflaat onzin, alleen God kon mensen vergeven.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>
                <a:solidFill>
                  <a:schemeClr val="bg1"/>
                </a:solidFill>
              </a:rPr>
              <a:t>Konden gewone mensen geen heiligen zijn, deze mocht je dus ook niet vereren.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>
                <a:solidFill>
                  <a:schemeClr val="bg1"/>
                </a:solidFill>
              </a:rPr>
              <a:t>Moesten geestelijken gewoon kunnen trouwen.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>
                <a:solidFill>
                  <a:schemeClr val="bg1"/>
                </a:solidFill>
              </a:rPr>
              <a:t>Was de kerk te rijk en vroeg de paus te veel geld van de arme bevolking.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>
                <a:solidFill>
                  <a:schemeClr val="bg1"/>
                </a:solidFill>
              </a:rPr>
              <a:t>Was rijkdom van de kerk alleen maar een afleiding van wat echt belangrijk was voor het geloof.</a:t>
            </a:r>
          </a:p>
        </p:txBody>
      </p:sp>
      <p:sp>
        <p:nvSpPr>
          <p:cNvPr id="6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86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914650" cy="6858000"/>
          </a:xfrm>
          <a:prstGeom prst="rect">
            <a:avLst/>
          </a:prstGeom>
        </p:spPr>
      </p:pic>
      <p:pic>
        <p:nvPicPr>
          <p:cNvPr id="8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90499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599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/>
          <p:cNvSpPr txBox="1"/>
          <p:nvPr/>
        </p:nvSpPr>
        <p:spPr>
          <a:xfrm>
            <a:off x="3511558" y="1734020"/>
            <a:ext cx="35325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solidFill>
                  <a:schemeClr val="bg1"/>
                </a:solidFill>
              </a:rPr>
              <a:t>De paus was natuurlijk niet blij met deze kritiek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>
                <a:solidFill>
                  <a:schemeClr val="bg1"/>
                </a:solidFill>
              </a:rPr>
              <a:t>1520: Luther door paus ‘</a:t>
            </a:r>
            <a:r>
              <a:rPr lang="nl-NL" sz="2400" u="sng" dirty="0">
                <a:solidFill>
                  <a:schemeClr val="bg1"/>
                </a:solidFill>
              </a:rPr>
              <a:t>in de ban gedaan’.</a:t>
            </a:r>
          </a:p>
          <a:p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87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2" name="Tekstvak 1"/>
          <p:cNvSpPr txBox="1"/>
          <p:nvPr/>
        </p:nvSpPr>
        <p:spPr>
          <a:xfrm>
            <a:off x="7044155" y="5645144"/>
            <a:ext cx="5989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</a:rPr>
              <a:t>Paus Leo X </a:t>
            </a:r>
            <a:r>
              <a:rPr lang="nl-NL" sz="1600" dirty="0" smtClean="0">
                <a:solidFill>
                  <a:schemeClr val="bg1"/>
                </a:solidFill>
              </a:rPr>
              <a:t>met </a:t>
            </a:r>
            <a:r>
              <a:rPr lang="nl-NL" sz="1600" dirty="0">
                <a:solidFill>
                  <a:schemeClr val="bg1"/>
                </a:solidFill>
              </a:rPr>
              <a:t>twee kardinalen.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</a:rPr>
              <a:t>Schilderij van Raphael.</a:t>
            </a: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914650" cy="6858000"/>
          </a:xfrm>
          <a:prstGeom prst="rect">
            <a:avLst/>
          </a:prstGeom>
        </p:spPr>
      </p:pic>
      <p:pic>
        <p:nvPicPr>
          <p:cNvPr id="11" name="Picture 2" descr="File:Raffael 040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41064" y="1052736"/>
            <a:ext cx="2898717" cy="367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759" y="4391018"/>
            <a:ext cx="1040305" cy="100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6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/>
          <p:cNvSpPr txBox="1"/>
          <p:nvPr/>
        </p:nvSpPr>
        <p:spPr>
          <a:xfrm>
            <a:off x="3551929" y="327023"/>
            <a:ext cx="47567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i="1" dirty="0" err="1">
                <a:solidFill>
                  <a:schemeClr val="bg1"/>
                </a:solidFill>
              </a:rPr>
              <a:t>Hanno</a:t>
            </a:r>
            <a:r>
              <a:rPr lang="nl-NL" sz="2000" i="1" dirty="0">
                <a:solidFill>
                  <a:schemeClr val="bg1"/>
                </a:solidFill>
              </a:rPr>
              <a:t> de Witte Olifant, </a:t>
            </a:r>
          </a:p>
          <a:p>
            <a:r>
              <a:rPr lang="nl-NL" sz="2000" i="1" dirty="0">
                <a:solidFill>
                  <a:schemeClr val="bg1"/>
                </a:solidFill>
              </a:rPr>
              <a:t>het ‘huisdier’ van Paus Leo  X.</a:t>
            </a:r>
            <a:endParaRPr lang="nl-NL" sz="2000" i="1" u="sng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6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88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9" name="Tekstvak 8"/>
          <p:cNvSpPr txBox="1"/>
          <p:nvPr/>
        </p:nvSpPr>
        <p:spPr>
          <a:xfrm>
            <a:off x="10008401" y="4003736"/>
            <a:ext cx="1764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i="1" dirty="0">
                <a:solidFill>
                  <a:schemeClr val="bg1"/>
                </a:solidFill>
              </a:rPr>
              <a:t>Overdreven. kerkelijke rijkdom?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914650" cy="6858000"/>
          </a:xfrm>
          <a:prstGeom prst="rect">
            <a:avLst/>
          </a:prstGeom>
        </p:spPr>
      </p:pic>
      <p:pic>
        <p:nvPicPr>
          <p:cNvPr id="12" name="Picture 2" descr="File:Hanno.raffael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67808" y="2132856"/>
            <a:ext cx="4258500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90499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160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/>
          <p:cNvSpPr txBox="1"/>
          <p:nvPr/>
        </p:nvSpPr>
        <p:spPr>
          <a:xfrm>
            <a:off x="3089607" y="1556793"/>
            <a:ext cx="52168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1521: Luther moet ook verantwoording afleggen tegenover de Duitse keizer, </a:t>
            </a:r>
            <a:r>
              <a:rPr lang="nl-NL" sz="2000" u="sng" dirty="0">
                <a:solidFill>
                  <a:schemeClr val="bg1"/>
                </a:solidFill>
              </a:rPr>
              <a:t>Karel V.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Het Duitse rijk was </a:t>
            </a:r>
            <a:r>
              <a:rPr lang="nl-NL" sz="2000" dirty="0" smtClean="0">
                <a:solidFill>
                  <a:schemeClr val="bg1"/>
                </a:solidFill>
              </a:rPr>
              <a:t>niet </a:t>
            </a:r>
            <a:r>
              <a:rPr lang="nl-NL" sz="2000" dirty="0">
                <a:solidFill>
                  <a:schemeClr val="bg1"/>
                </a:solidFill>
              </a:rPr>
              <a:t>één land, maar een verzameling van kleine </a:t>
            </a:r>
            <a:r>
              <a:rPr lang="nl-NL" sz="2000" dirty="0" smtClean="0">
                <a:solidFill>
                  <a:schemeClr val="bg1"/>
                </a:solidFill>
              </a:rPr>
              <a:t>vorstendommen.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Aan het hoofd van het rijk stond keizer </a:t>
            </a:r>
            <a:r>
              <a:rPr lang="nl-NL" sz="2000" u="sng" dirty="0">
                <a:solidFill>
                  <a:schemeClr val="bg1"/>
                </a:solidFill>
              </a:rPr>
              <a:t>Karel V</a:t>
            </a:r>
            <a:r>
              <a:rPr lang="nl-NL" sz="2000" dirty="0">
                <a:solidFill>
                  <a:schemeClr val="bg1"/>
                </a:solidFill>
              </a:rPr>
              <a:t>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6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89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914650" cy="6858000"/>
          </a:xfrm>
          <a:prstGeom prst="rect">
            <a:avLst/>
          </a:prstGeom>
        </p:spPr>
      </p:pic>
      <p:pic>
        <p:nvPicPr>
          <p:cNvPr id="12" name="Picture 3" descr="Karl V by Ticiano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22547" y="1673327"/>
            <a:ext cx="2095500" cy="320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9922" y="4592898"/>
            <a:ext cx="1040305" cy="100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3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Studie\- ! Pictures - Bronnen ! GS\Renaissance\18_17.31-46_Michelangelo_Sistine_Creation_of_Adam.jpe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447065" cy="6887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kstvak 5"/>
          <p:cNvSpPr txBox="1">
            <a:spLocks noChangeArrowheads="1"/>
          </p:cNvSpPr>
          <p:nvPr/>
        </p:nvSpPr>
        <p:spPr bwMode="auto">
          <a:xfrm>
            <a:off x="2883877" y="332656"/>
            <a:ext cx="7569811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lvl="1" eaLnBrk="1" hangingPunct="1"/>
            <a:r>
              <a:rPr lang="nl-NL" sz="2400" u="sng" dirty="0">
                <a:solidFill>
                  <a:schemeClr val="bg1"/>
                </a:solidFill>
              </a:rPr>
              <a:t>Renaissance: </a:t>
            </a:r>
          </a:p>
          <a:p>
            <a:pPr eaLnBrk="1" hangingPunct="1"/>
            <a:endParaRPr lang="nl-NL" dirty="0">
              <a:solidFill>
                <a:schemeClr val="bg1"/>
              </a:solidFill>
            </a:endParaRPr>
          </a:p>
          <a:p>
            <a:pPr eaLnBrk="1" hangingPunct="1"/>
            <a:r>
              <a:rPr lang="nl-NL" sz="2400" dirty="0" smtClean="0">
                <a:solidFill>
                  <a:schemeClr val="bg1"/>
                </a:solidFill>
              </a:rPr>
              <a:t>Drie belangrijke denkbeelden:</a:t>
            </a:r>
          </a:p>
          <a:p>
            <a:pPr eaLnBrk="1" hangingPunct="1"/>
            <a:endParaRPr lang="nl-NL" sz="2400" dirty="0">
              <a:solidFill>
                <a:schemeClr val="bg1"/>
              </a:solidFill>
            </a:endParaRPr>
          </a:p>
          <a:p>
            <a:pPr eaLnBrk="1" hangingPunct="1"/>
            <a:r>
              <a:rPr lang="nl-NL" sz="2400" dirty="0" smtClean="0">
                <a:solidFill>
                  <a:schemeClr val="bg1"/>
                </a:solidFill>
              </a:rPr>
              <a:t>3. Geniet van het leven op aarde en denk niet alleen maar aan de dood.</a:t>
            </a:r>
            <a:endParaRPr lang="nl-NL" sz="2400" dirty="0">
              <a:solidFill>
                <a:schemeClr val="bg1"/>
              </a:solidFill>
            </a:endParaRPr>
          </a:p>
          <a:p>
            <a:pPr marL="457200" indent="-457200" eaLnBrk="1" hangingPunct="1">
              <a:buFont typeface="+mj-lt"/>
              <a:buAutoNum type="arabicPeriod"/>
            </a:pPr>
            <a:endParaRPr lang="nl-NL" sz="2400" dirty="0">
              <a:solidFill>
                <a:schemeClr val="bg1"/>
              </a:solidFill>
            </a:endParaRPr>
          </a:p>
          <a:p>
            <a:pPr eaLnBrk="1" hangingPunct="1"/>
            <a:endParaRPr lang="nl-NL" dirty="0">
              <a:solidFill>
                <a:schemeClr val="bg1"/>
              </a:solidFill>
            </a:endParaRPr>
          </a:p>
          <a:p>
            <a:pPr eaLnBrk="1" hangingPunct="1"/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9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0500" y="1887973"/>
            <a:ext cx="809849" cy="753007"/>
          </a:xfrm>
          <a:prstGeom prst="rect">
            <a:avLst/>
          </a:prstGeom>
        </p:spPr>
      </p:pic>
      <p:pic>
        <p:nvPicPr>
          <p:cNvPr id="2050" name="Picture 2" descr="http://upload.wikimedia.org/wikipedia/commons/e/e0/Paolo_Veronese_008.jp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46"/>
          <a:stretch/>
        </p:blipFill>
        <p:spPr bwMode="auto">
          <a:xfrm>
            <a:off x="2699656" y="2848045"/>
            <a:ext cx="8467039" cy="318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67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/>
          <p:cNvSpPr txBox="1"/>
          <p:nvPr/>
        </p:nvSpPr>
        <p:spPr>
          <a:xfrm>
            <a:off x="3440021" y="689879"/>
            <a:ext cx="780855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Luther weigerde om afstand te doen van zijn denkbeelden en vluchtte. 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err="1">
                <a:solidFill>
                  <a:schemeClr val="bg1"/>
                </a:solidFill>
              </a:rPr>
              <a:t>Frederik</a:t>
            </a:r>
            <a:r>
              <a:rPr lang="nl-NL" sz="2000" dirty="0">
                <a:solidFill>
                  <a:schemeClr val="bg1"/>
                </a:solidFill>
              </a:rPr>
              <a:t> de Wijze (Saksen): nam Luther in bescherming.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Veel vorsten waren het namelijk eens met Luther, omdat: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2000" dirty="0" smtClean="0">
                <a:solidFill>
                  <a:schemeClr val="bg1"/>
                </a:solidFill>
              </a:rPr>
              <a:t>Zij wilden meer zeggenschap over de kerk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 smtClean="0">
                <a:solidFill>
                  <a:schemeClr val="bg1"/>
                </a:solidFill>
              </a:rPr>
              <a:t>Luther vond dat de onderdanen altijd naar hun vorsten moesten luisteren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 smtClean="0">
                <a:solidFill>
                  <a:schemeClr val="bg1"/>
                </a:solidFill>
              </a:rPr>
              <a:t>Luther wilden de kloosterorden afschaffen, die hadden veel grond die dan terug ging naar de vorsten.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 smtClean="0">
                <a:solidFill>
                  <a:schemeClr val="bg1"/>
                </a:solidFill>
              </a:rPr>
              <a:t>Karel V wilde macht van de vorsten afpakken.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6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90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914650" cy="6858000"/>
          </a:xfrm>
          <a:prstGeom prst="rect">
            <a:avLst/>
          </a:prstGeom>
        </p:spPr>
      </p:pic>
      <p:pic>
        <p:nvPicPr>
          <p:cNvPr id="8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90499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8418" y="1276131"/>
            <a:ext cx="1040305" cy="100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52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/>
          <p:cNvSpPr txBox="1"/>
          <p:nvPr/>
        </p:nvSpPr>
        <p:spPr>
          <a:xfrm>
            <a:off x="3444449" y="696984"/>
            <a:ext cx="678020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Veel boeren steunden Luther, want: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Veel boeren betaalden belasting aan de kerk (</a:t>
            </a:r>
            <a:r>
              <a:rPr lang="nl-NL" sz="2000" dirty="0" err="1" smtClean="0">
                <a:solidFill>
                  <a:schemeClr val="bg1"/>
                </a:solidFill>
              </a:rPr>
              <a:t>luther</a:t>
            </a:r>
            <a:r>
              <a:rPr lang="nl-NL" sz="2000" dirty="0" smtClean="0">
                <a:solidFill>
                  <a:schemeClr val="bg1"/>
                </a:solidFill>
              </a:rPr>
              <a:t> vond dat de kerk geen geld mocht verdienen aan de grond die het had)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Zij mochten van Luther de bijbel lezen.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Maar,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Toen zij in opstand kwamen koos Luther toch voor kant van de vorsten. Hij was bang voor teveel onrust.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1525: Boeren bloedige wijze onderdrukt</a:t>
            </a:r>
          </a:p>
        </p:txBody>
      </p:sp>
      <p:sp>
        <p:nvSpPr>
          <p:cNvPr id="6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91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914650" cy="685800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1304" y="5412295"/>
            <a:ext cx="1040305" cy="100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0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/>
        </p:nvSpPr>
        <p:spPr>
          <a:xfrm>
            <a:off x="5015881" y="332657"/>
            <a:ext cx="1983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De Reformatie</a:t>
            </a:r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2" name="Ovaal 1"/>
          <p:cNvSpPr/>
          <p:nvPr/>
        </p:nvSpPr>
        <p:spPr>
          <a:xfrm>
            <a:off x="4439661" y="1124744"/>
            <a:ext cx="2952328" cy="100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Christenen </a:t>
            </a:r>
          </a:p>
          <a:p>
            <a:pPr algn="ctr"/>
            <a:r>
              <a:rPr lang="nl-NL" dirty="0"/>
              <a:t>(volgers van Jezus Christus)</a:t>
            </a:r>
          </a:p>
        </p:txBody>
      </p:sp>
      <p:sp>
        <p:nvSpPr>
          <p:cNvPr id="8" name="Ovaal 7"/>
          <p:cNvSpPr/>
          <p:nvPr/>
        </p:nvSpPr>
        <p:spPr>
          <a:xfrm>
            <a:off x="1775520" y="2636912"/>
            <a:ext cx="2952328" cy="100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Katholieken </a:t>
            </a:r>
          </a:p>
          <a:p>
            <a:pPr algn="ctr"/>
            <a:r>
              <a:rPr lang="nl-NL" dirty="0"/>
              <a:t>(Paus als leider)</a:t>
            </a:r>
          </a:p>
        </p:txBody>
      </p:sp>
      <p:sp>
        <p:nvSpPr>
          <p:cNvPr id="9" name="Ovaal 8"/>
          <p:cNvSpPr/>
          <p:nvPr/>
        </p:nvSpPr>
        <p:spPr>
          <a:xfrm>
            <a:off x="7151727" y="2636912"/>
            <a:ext cx="2952328" cy="100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Protestanten</a:t>
            </a:r>
          </a:p>
          <a:p>
            <a:pPr algn="ctr"/>
            <a:r>
              <a:rPr lang="nl-NL" dirty="0"/>
              <a:t>(Geen paus, Bijbel staat centraal)</a:t>
            </a:r>
          </a:p>
        </p:txBody>
      </p:sp>
      <p:sp>
        <p:nvSpPr>
          <p:cNvPr id="11" name="Ovaal 10"/>
          <p:cNvSpPr/>
          <p:nvPr/>
        </p:nvSpPr>
        <p:spPr>
          <a:xfrm>
            <a:off x="6132004" y="4385202"/>
            <a:ext cx="1476164" cy="967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Lutheranen</a:t>
            </a:r>
          </a:p>
          <a:p>
            <a:pPr algn="ctr"/>
            <a:r>
              <a:rPr lang="nl-NL" sz="1200" dirty="0"/>
              <a:t>(Protestanten  </a:t>
            </a:r>
            <a:r>
              <a:rPr lang="nl-NL" sz="1200" dirty="0" smtClean="0"/>
              <a:t>die Luther </a:t>
            </a:r>
            <a:r>
              <a:rPr lang="nl-NL" sz="1200" dirty="0"/>
              <a:t>volgen)</a:t>
            </a:r>
          </a:p>
        </p:txBody>
      </p:sp>
      <p:sp>
        <p:nvSpPr>
          <p:cNvPr id="12" name="Ovaal 11"/>
          <p:cNvSpPr/>
          <p:nvPr/>
        </p:nvSpPr>
        <p:spPr>
          <a:xfrm>
            <a:off x="8616280" y="4385202"/>
            <a:ext cx="1476164" cy="967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Calvinisten</a:t>
            </a:r>
          </a:p>
          <a:p>
            <a:pPr algn="ctr"/>
            <a:r>
              <a:rPr lang="nl-NL" sz="1200" dirty="0"/>
              <a:t>(Protestanten  die Calvijn volgen)</a:t>
            </a:r>
          </a:p>
        </p:txBody>
      </p:sp>
      <p:cxnSp>
        <p:nvCxnSpPr>
          <p:cNvPr id="4" name="Rechte verbindingslijn met pijl 3"/>
          <p:cNvCxnSpPr>
            <a:stCxn id="2" idx="3"/>
          </p:cNvCxnSpPr>
          <p:nvPr/>
        </p:nvCxnSpPr>
        <p:spPr>
          <a:xfrm flipH="1">
            <a:off x="4151785" y="1985222"/>
            <a:ext cx="720235" cy="723699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met pijl 14"/>
          <p:cNvCxnSpPr>
            <a:stCxn id="2" idx="5"/>
            <a:endCxn id="9" idx="1"/>
          </p:cNvCxnSpPr>
          <p:nvPr/>
        </p:nvCxnSpPr>
        <p:spPr>
          <a:xfrm>
            <a:off x="6959631" y="1985221"/>
            <a:ext cx="624454" cy="799326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met pijl 18"/>
          <p:cNvCxnSpPr/>
          <p:nvPr/>
        </p:nvCxnSpPr>
        <p:spPr>
          <a:xfrm>
            <a:off x="8758447" y="3641439"/>
            <a:ext cx="432358" cy="723699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met pijl 19"/>
          <p:cNvCxnSpPr/>
          <p:nvPr/>
        </p:nvCxnSpPr>
        <p:spPr>
          <a:xfrm flipH="1">
            <a:off x="7175810" y="3626802"/>
            <a:ext cx="521688" cy="758401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met pijl 26"/>
          <p:cNvCxnSpPr/>
          <p:nvPr/>
        </p:nvCxnSpPr>
        <p:spPr>
          <a:xfrm flipH="1" flipV="1">
            <a:off x="4872020" y="3140968"/>
            <a:ext cx="935949" cy="36004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met pijl 29"/>
          <p:cNvCxnSpPr/>
          <p:nvPr/>
        </p:nvCxnSpPr>
        <p:spPr>
          <a:xfrm flipV="1">
            <a:off x="5789259" y="3140968"/>
            <a:ext cx="1170372" cy="36004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33"/>
          <p:cNvCxnSpPr/>
          <p:nvPr/>
        </p:nvCxnSpPr>
        <p:spPr>
          <a:xfrm>
            <a:off x="5789260" y="3501008"/>
            <a:ext cx="18709" cy="5760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hthoek 38"/>
          <p:cNvSpPr/>
          <p:nvPr/>
        </p:nvSpPr>
        <p:spPr>
          <a:xfrm>
            <a:off x="4727849" y="3717032"/>
            <a:ext cx="2231783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Deze splitsing noemen we de </a:t>
            </a:r>
            <a:r>
              <a:rPr lang="nl-NL" sz="1600" u="sng" dirty="0"/>
              <a:t>Reformatie</a:t>
            </a:r>
          </a:p>
        </p:txBody>
      </p:sp>
      <p:sp>
        <p:nvSpPr>
          <p:cNvPr id="16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92</a:t>
            </a:fld>
            <a:endParaRPr lang="nl-N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81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39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/>
          <p:cNvSpPr txBox="1"/>
          <p:nvPr/>
        </p:nvSpPr>
        <p:spPr>
          <a:xfrm>
            <a:off x="3269035" y="397338"/>
            <a:ext cx="7397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Oorzaak 3: </a:t>
            </a:r>
            <a:r>
              <a:rPr lang="nl-NL" sz="2000" dirty="0">
                <a:solidFill>
                  <a:schemeClr val="bg1"/>
                </a:solidFill>
              </a:rPr>
              <a:t> </a:t>
            </a:r>
            <a:r>
              <a:rPr lang="nl-NL" sz="2000" dirty="0" smtClean="0">
                <a:solidFill>
                  <a:schemeClr val="bg1"/>
                </a:solidFill>
              </a:rPr>
              <a:t>Verschillende bevolkingsgroepen voelden meer voor een ander soort christendom (protestantisme)</a:t>
            </a:r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6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93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3269035" y="1523807"/>
            <a:ext cx="720495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Adel: de </a:t>
            </a:r>
            <a:r>
              <a:rPr lang="en-US" sz="2000" dirty="0" err="1" smtClean="0">
                <a:solidFill>
                  <a:schemeClr val="bg1"/>
                </a:solidFill>
              </a:rPr>
              <a:t>Protestanten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wilden</a:t>
            </a:r>
            <a:r>
              <a:rPr lang="en-US" sz="2000" dirty="0" smtClean="0">
                <a:solidFill>
                  <a:schemeClr val="bg1"/>
                </a:solidFill>
              </a:rPr>
              <a:t> de </a:t>
            </a:r>
            <a:r>
              <a:rPr lang="en-US" sz="2000" dirty="0" err="1" smtClean="0">
                <a:solidFill>
                  <a:schemeClr val="bg1"/>
                </a:solidFill>
              </a:rPr>
              <a:t>grond</a:t>
            </a:r>
            <a:r>
              <a:rPr lang="en-US" sz="2000" dirty="0" smtClean="0">
                <a:solidFill>
                  <a:schemeClr val="bg1"/>
                </a:solidFill>
              </a:rPr>
              <a:t> van de </a:t>
            </a:r>
            <a:r>
              <a:rPr lang="en-US" sz="2000" dirty="0" err="1" smtClean="0">
                <a:solidFill>
                  <a:schemeClr val="bg1"/>
                </a:solidFill>
              </a:rPr>
              <a:t>kerk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opnieuw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verdelen</a:t>
            </a:r>
            <a:r>
              <a:rPr lang="en-US" sz="2000" dirty="0" smtClean="0">
                <a:solidFill>
                  <a:schemeClr val="bg1"/>
                </a:solidFill>
              </a:rPr>
              <a:t>. Meer </a:t>
            </a:r>
            <a:r>
              <a:rPr lang="en-US" sz="2000" dirty="0" err="1" smtClean="0">
                <a:solidFill>
                  <a:schemeClr val="bg1"/>
                </a:solidFill>
              </a:rPr>
              <a:t>grond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voor</a:t>
            </a:r>
            <a:r>
              <a:rPr lang="en-US" sz="2000" dirty="0" smtClean="0">
                <a:solidFill>
                  <a:schemeClr val="bg1"/>
                </a:solidFill>
              </a:rPr>
              <a:t> de </a:t>
            </a:r>
            <a:r>
              <a:rPr lang="en-US" sz="2000" dirty="0" err="1" smtClean="0">
                <a:solidFill>
                  <a:schemeClr val="bg1"/>
                </a:solidFill>
              </a:rPr>
              <a:t>adel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</a:p>
          <a:p>
            <a:endParaRPr lang="en-US" sz="2000" i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US" sz="2000" dirty="0" smtClean="0">
                <a:solidFill>
                  <a:schemeClr val="bg1"/>
                </a:solidFill>
                <a:sym typeface="Wingdings" panose="05000000000000000000" pitchFamily="2" charset="2"/>
              </a:rPr>
              <a:t>De </a:t>
            </a:r>
            <a:r>
              <a:rPr lang="en-US" sz="200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gegoede</a:t>
            </a:r>
            <a:r>
              <a:rPr lang="en-US" sz="2000" dirty="0" smtClean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burgerij</a:t>
            </a:r>
            <a:r>
              <a:rPr lang="en-US" sz="2000" dirty="0" smtClean="0">
                <a:solidFill>
                  <a:schemeClr val="bg1"/>
                </a:solidFill>
                <a:sym typeface="Wingdings" panose="05000000000000000000" pitchFamily="2" charset="2"/>
              </a:rPr>
              <a:t> (</a:t>
            </a:r>
            <a:r>
              <a:rPr lang="en-US" sz="200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Rijke</a:t>
            </a:r>
            <a:r>
              <a:rPr lang="en-US" sz="2000" dirty="0" smtClean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handelaren</a:t>
            </a:r>
            <a:r>
              <a:rPr lang="en-US" sz="2000" dirty="0" smtClean="0">
                <a:solidFill>
                  <a:schemeClr val="bg1"/>
                </a:solidFill>
                <a:sym typeface="Wingdings" panose="05000000000000000000" pitchFamily="2" charset="2"/>
              </a:rPr>
              <a:t>): </a:t>
            </a:r>
            <a:r>
              <a:rPr lang="en-US" sz="200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Protestanten</a:t>
            </a:r>
            <a:r>
              <a:rPr lang="en-US" sz="2000" dirty="0" smtClean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stonden</a:t>
            </a:r>
            <a:r>
              <a:rPr lang="en-US" sz="2000" dirty="0" smtClean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voor</a:t>
            </a:r>
            <a:r>
              <a:rPr lang="en-US" sz="2000" dirty="0" smtClean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eenvoudig</a:t>
            </a:r>
            <a:r>
              <a:rPr lang="en-US" sz="2000" dirty="0" smtClean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leven</a:t>
            </a:r>
            <a:r>
              <a:rPr lang="en-US" sz="2000" dirty="0" smtClean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en</a:t>
            </a:r>
            <a:r>
              <a:rPr lang="en-US" sz="2000" dirty="0" smtClean="0">
                <a:solidFill>
                  <a:schemeClr val="bg1"/>
                </a:solidFill>
                <a:sym typeface="Wingdings" panose="05000000000000000000" pitchFamily="2" charset="2"/>
              </a:rPr>
              <a:t> hard </a:t>
            </a:r>
            <a:r>
              <a:rPr lang="en-US" sz="200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werken</a:t>
            </a:r>
            <a:r>
              <a:rPr lang="en-US" sz="2000" dirty="0" smtClean="0">
                <a:solidFill>
                  <a:schemeClr val="bg1"/>
                </a:solidFill>
                <a:sym typeface="Wingdings" panose="05000000000000000000" pitchFamily="2" charset="2"/>
              </a:rPr>
              <a:t>. </a:t>
            </a:r>
            <a:r>
              <a:rPr lang="en-US" sz="200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Rijke</a:t>
            </a:r>
            <a:r>
              <a:rPr lang="en-US" sz="2000" dirty="0" smtClean="0">
                <a:solidFill>
                  <a:schemeClr val="bg1"/>
                </a:solidFill>
                <a:sym typeface="Wingdings" panose="05000000000000000000" pitchFamily="2" charset="2"/>
              </a:rPr>
              <a:t> burgers </a:t>
            </a:r>
            <a:r>
              <a:rPr lang="en-US" sz="200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hadden</a:t>
            </a:r>
            <a:r>
              <a:rPr lang="en-US" sz="2000" dirty="0" smtClean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hun</a:t>
            </a:r>
            <a:r>
              <a:rPr lang="en-US" sz="2000" dirty="0" smtClean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rijkdom</a:t>
            </a:r>
            <a:r>
              <a:rPr lang="en-US" sz="2000" dirty="0" smtClean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te</a:t>
            </a:r>
            <a:r>
              <a:rPr lang="en-US" sz="2000" dirty="0" smtClean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danken</a:t>
            </a:r>
            <a:r>
              <a:rPr lang="en-US" sz="2000" dirty="0" smtClean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aan</a:t>
            </a:r>
            <a:r>
              <a:rPr lang="en-US" sz="2000" dirty="0" smtClean="0">
                <a:solidFill>
                  <a:schemeClr val="bg1"/>
                </a:solidFill>
                <a:sym typeface="Wingdings" panose="05000000000000000000" pitchFamily="2" charset="2"/>
              </a:rPr>
              <a:t> hard </a:t>
            </a:r>
            <a:r>
              <a:rPr lang="en-US" sz="200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werken</a:t>
            </a:r>
            <a:r>
              <a:rPr lang="en-US" sz="2000" dirty="0" smtClean="0">
                <a:solidFill>
                  <a:schemeClr val="bg1"/>
                </a:solidFill>
                <a:sym typeface="Wingdings" panose="05000000000000000000" pitchFamily="2" charset="2"/>
              </a:rPr>
              <a:t>.</a:t>
            </a:r>
          </a:p>
          <a:p>
            <a:endParaRPr lang="en-US" sz="20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US" sz="200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Boeren</a:t>
            </a:r>
            <a:r>
              <a:rPr lang="en-US" sz="2000" dirty="0" smtClean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en</a:t>
            </a:r>
            <a:r>
              <a:rPr lang="en-US" sz="2000" dirty="0" smtClean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arme</a:t>
            </a:r>
            <a:r>
              <a:rPr lang="en-US" sz="2000" dirty="0" smtClean="0">
                <a:solidFill>
                  <a:schemeClr val="bg1"/>
                </a:solidFill>
                <a:sym typeface="Wingdings" panose="05000000000000000000" pitchFamily="2" charset="2"/>
              </a:rPr>
              <a:t> burgers: </a:t>
            </a:r>
            <a:r>
              <a:rPr lang="en-US" sz="200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vonden</a:t>
            </a:r>
            <a:r>
              <a:rPr lang="en-US" sz="2000" dirty="0" smtClean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dat</a:t>
            </a:r>
            <a:r>
              <a:rPr lang="en-US" sz="2000" dirty="0" smtClean="0">
                <a:solidFill>
                  <a:schemeClr val="bg1"/>
                </a:solidFill>
                <a:sym typeface="Wingdings" panose="05000000000000000000" pitchFamily="2" charset="2"/>
              </a:rPr>
              <a:t> de </a:t>
            </a:r>
            <a:r>
              <a:rPr lang="en-US" sz="200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kerk</a:t>
            </a:r>
            <a:r>
              <a:rPr lang="en-US" sz="2000" dirty="0" smtClean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te</a:t>
            </a:r>
            <a:r>
              <a:rPr lang="en-US" sz="2000" dirty="0" smtClean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rijk</a:t>
            </a:r>
            <a:r>
              <a:rPr lang="en-US" sz="2000" dirty="0" smtClean="0">
                <a:solidFill>
                  <a:schemeClr val="bg1"/>
                </a:solidFill>
                <a:sym typeface="Wingdings" panose="05000000000000000000" pitchFamily="2" charset="2"/>
              </a:rPr>
              <a:t> was </a:t>
            </a:r>
            <a:r>
              <a:rPr lang="en-US" sz="200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en</a:t>
            </a:r>
            <a:r>
              <a:rPr lang="en-US" sz="2000" dirty="0" smtClean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te</a:t>
            </a: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veel</a:t>
            </a:r>
            <a:r>
              <a:rPr lang="en-US" sz="2000" dirty="0" smtClean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belasting</a:t>
            </a:r>
            <a:r>
              <a:rPr lang="en-US" sz="2000" dirty="0" smtClean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vroeg</a:t>
            </a:r>
            <a:r>
              <a:rPr lang="en-US" sz="2000" dirty="0" smtClean="0">
                <a:solidFill>
                  <a:schemeClr val="bg1"/>
                </a:solidFill>
                <a:sym typeface="Wingdings" panose="05000000000000000000" pitchFamily="2" charset="2"/>
              </a:rPr>
              <a:t>.</a:t>
            </a:r>
            <a:endParaRPr lang="nl-NL" sz="2000" dirty="0" smtClean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nl-NL" sz="20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nl-NL" sz="20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nl-NL" sz="20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nl-NL" sz="2000" dirty="0">
                <a:solidFill>
                  <a:schemeClr val="bg1"/>
                </a:solidFill>
                <a:sym typeface="Wingdings" panose="05000000000000000000" pitchFamily="2" charset="2"/>
              </a:rPr>
              <a:t>	</a:t>
            </a:r>
            <a:r>
              <a:rPr lang="nl-NL" sz="2000" dirty="0" smtClean="0">
                <a:solidFill>
                  <a:schemeClr val="bg1"/>
                </a:solidFill>
                <a:sym typeface="Wingdings" panose="05000000000000000000" pitchFamily="2" charset="2"/>
              </a:rPr>
              <a:t>			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914650" cy="685800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1304" y="5412295"/>
            <a:ext cx="1040305" cy="100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15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/>
        </p:nvSpPr>
        <p:spPr>
          <a:xfrm>
            <a:off x="5015881" y="332657"/>
            <a:ext cx="2501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err="1" smtClean="0">
                <a:solidFill>
                  <a:schemeClr val="bg1"/>
                </a:solidFill>
              </a:rPr>
              <a:t>Contra-Reformatie</a:t>
            </a:r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94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914650" cy="6858000"/>
          </a:xfrm>
          <a:prstGeom prst="rect">
            <a:avLst/>
          </a:prstGeom>
        </p:spPr>
      </p:pic>
      <p:sp>
        <p:nvSpPr>
          <p:cNvPr id="9" name="Tekstvak 8"/>
          <p:cNvSpPr txBox="1"/>
          <p:nvPr/>
        </p:nvSpPr>
        <p:spPr>
          <a:xfrm>
            <a:off x="3658276" y="1229246"/>
            <a:ext cx="521685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In het begin: geen bemoeienis van paus met Luther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Toen Luther meer aanhangers kreeg pas tegenactie: </a:t>
            </a:r>
            <a:r>
              <a:rPr lang="nl-NL" sz="2000" dirty="0" err="1" smtClean="0">
                <a:solidFill>
                  <a:schemeClr val="bg1"/>
                </a:solidFill>
              </a:rPr>
              <a:t>contra-reformatie</a:t>
            </a:r>
            <a:r>
              <a:rPr lang="nl-NL" sz="2000" dirty="0" smtClean="0">
                <a:solidFill>
                  <a:schemeClr val="bg1"/>
                </a:solidFill>
              </a:rPr>
              <a:t>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2000" dirty="0" smtClean="0">
                <a:solidFill>
                  <a:schemeClr val="bg1"/>
                </a:solidFill>
              </a:rPr>
              <a:t>Verwijderen misbruiken: geen aflatenhandel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 smtClean="0">
                <a:solidFill>
                  <a:schemeClr val="bg1"/>
                </a:solidFill>
              </a:rPr>
              <a:t>Bestrijden van ketterijen: zoveel mogelijk mensen bekeren.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 smtClean="0">
                <a:solidFill>
                  <a:schemeClr val="bg1"/>
                </a:solidFill>
              </a:rPr>
              <a:t>Oprichten van rechtbank van inquisitie: meer rechtbanken die protestanten konden vervolgen.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3134" y="2657220"/>
            <a:ext cx="1040305" cy="100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39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/>
        </p:nvSpPr>
        <p:spPr>
          <a:xfrm>
            <a:off x="5015881" y="332657"/>
            <a:ext cx="2501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err="1" smtClean="0">
                <a:solidFill>
                  <a:schemeClr val="bg1"/>
                </a:solidFill>
              </a:rPr>
              <a:t>Contra-Reformatie</a:t>
            </a:r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95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914650" cy="6858000"/>
          </a:xfrm>
          <a:prstGeom prst="rect">
            <a:avLst/>
          </a:prstGeom>
        </p:spPr>
      </p:pic>
      <p:sp>
        <p:nvSpPr>
          <p:cNvPr id="9" name="Tekstvak 8"/>
          <p:cNvSpPr txBox="1"/>
          <p:nvPr/>
        </p:nvSpPr>
        <p:spPr>
          <a:xfrm>
            <a:off x="3658276" y="1174655"/>
            <a:ext cx="52168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Nieuwe kunststijl: Barok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Voortzetting van de Renaissance: maar nog uitbundiger.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0716" y="1836373"/>
            <a:ext cx="1040305" cy="1004009"/>
          </a:xfrm>
          <a:prstGeom prst="rect">
            <a:avLst/>
          </a:prstGeom>
        </p:spPr>
      </p:pic>
      <p:pic>
        <p:nvPicPr>
          <p:cNvPr id="1026" name="Picture 2" descr="http://upload.wikimedia.org/wikipedia/commons/thumb/8/86/Louis_XIV_-_Charles_le_Brun.jpg/640px-Louis_XIV_-_Charles_le_Brun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77276" y="2636322"/>
            <a:ext cx="2714708" cy="422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upload.wikimedia.org/wikipedia/commons/thumb/3/3e/Estasi_di_Santa_Teresa.jpg/640px-Estasi_di_Santa_Teresa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55973" y="2636322"/>
            <a:ext cx="2737120" cy="422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27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/>
        </p:nvSpPr>
        <p:spPr>
          <a:xfrm>
            <a:off x="5015881" y="332657"/>
            <a:ext cx="3653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Gevolgen van de reformatie</a:t>
            </a:r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96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914650" cy="6858000"/>
          </a:xfrm>
          <a:prstGeom prst="rect">
            <a:avLst/>
          </a:prstGeom>
        </p:spPr>
      </p:pic>
      <p:sp>
        <p:nvSpPr>
          <p:cNvPr id="9" name="Tekstvak 8"/>
          <p:cNvSpPr txBox="1"/>
          <p:nvPr/>
        </p:nvSpPr>
        <p:spPr>
          <a:xfrm>
            <a:off x="3335964" y="868131"/>
            <a:ext cx="388927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De reformatie kon niet worden tegengehouden: de kerk viel uiteen.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2000" dirty="0" smtClean="0">
                <a:solidFill>
                  <a:schemeClr val="bg1"/>
                </a:solidFill>
              </a:rPr>
              <a:t>Ontstaan </a:t>
            </a:r>
            <a:r>
              <a:rPr lang="nl-NL" sz="2000" u="sng" dirty="0" smtClean="0">
                <a:solidFill>
                  <a:schemeClr val="bg1"/>
                </a:solidFill>
              </a:rPr>
              <a:t>godsdienstoorloge</a:t>
            </a:r>
            <a:r>
              <a:rPr lang="nl-NL" sz="2000" dirty="0" smtClean="0">
                <a:solidFill>
                  <a:schemeClr val="bg1"/>
                </a:solidFill>
              </a:rPr>
              <a:t>n: binnen landen en tussen landen onderling komt oorlog, vanwege verschil in geloof.</a:t>
            </a: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schemeClr val="bg1"/>
              </a:solidFill>
            </a:endParaRPr>
          </a:p>
          <a:p>
            <a:pPr lvl="1"/>
            <a:r>
              <a:rPr lang="nl-NL" sz="2000" dirty="0" smtClean="0">
                <a:solidFill>
                  <a:schemeClr val="bg1"/>
                </a:solidFill>
              </a:rPr>
              <a:t>Duitsland: oorlog tussen Karel V en vorsten. Tot Vrede van Augsburg (1555) </a:t>
            </a:r>
          </a:p>
          <a:p>
            <a:pPr lvl="1"/>
            <a:endParaRPr lang="nl-NL" sz="2000" u="sng" dirty="0">
              <a:solidFill>
                <a:schemeClr val="bg1"/>
              </a:solidFill>
            </a:endParaRPr>
          </a:p>
          <a:p>
            <a:pPr lvl="1"/>
            <a:r>
              <a:rPr lang="nl-NL" sz="2000" u="sng" dirty="0" err="1" smtClean="0">
                <a:solidFill>
                  <a:schemeClr val="bg1"/>
                </a:solidFill>
              </a:rPr>
              <a:t>cuius</a:t>
            </a:r>
            <a:r>
              <a:rPr lang="nl-NL" sz="2000" u="sng" dirty="0" smtClean="0">
                <a:solidFill>
                  <a:schemeClr val="bg1"/>
                </a:solidFill>
              </a:rPr>
              <a:t> regio, </a:t>
            </a:r>
            <a:r>
              <a:rPr lang="nl-NL" sz="2000" u="sng" dirty="0" err="1" smtClean="0">
                <a:solidFill>
                  <a:schemeClr val="bg1"/>
                </a:solidFill>
              </a:rPr>
              <a:t>eius</a:t>
            </a:r>
            <a:r>
              <a:rPr lang="nl-NL" sz="2000" u="sng" dirty="0" smtClean="0">
                <a:solidFill>
                  <a:schemeClr val="bg1"/>
                </a:solidFill>
              </a:rPr>
              <a:t> </a:t>
            </a:r>
            <a:r>
              <a:rPr lang="nl-NL" sz="2000" u="sng" dirty="0" err="1" smtClean="0">
                <a:solidFill>
                  <a:schemeClr val="bg1"/>
                </a:solidFill>
              </a:rPr>
              <a:t>religio</a:t>
            </a:r>
            <a:r>
              <a:rPr lang="nl-NL" sz="2000" u="sng" dirty="0" smtClean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US" sz="2000" dirty="0" smtClean="0">
                <a:solidFill>
                  <a:schemeClr val="bg1"/>
                </a:solidFill>
              </a:rPr>
              <a:t>De </a:t>
            </a:r>
            <a:r>
              <a:rPr lang="en-US" sz="2000" dirty="0" err="1" smtClean="0">
                <a:solidFill>
                  <a:schemeClr val="bg1"/>
                </a:solidFill>
              </a:rPr>
              <a:t>vorst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bepaalt</a:t>
            </a:r>
            <a:r>
              <a:rPr lang="en-US" sz="2000" dirty="0" smtClean="0">
                <a:solidFill>
                  <a:schemeClr val="bg1"/>
                </a:solidFill>
              </a:rPr>
              <a:t> de </a:t>
            </a:r>
            <a:r>
              <a:rPr lang="en-US" sz="2000" dirty="0" err="1" smtClean="0">
                <a:solidFill>
                  <a:schemeClr val="bg1"/>
                </a:solidFill>
              </a:rPr>
              <a:t>religie</a:t>
            </a:r>
            <a:endParaRPr lang="nl-NL" sz="2000" dirty="0" smtClean="0">
              <a:solidFill>
                <a:schemeClr val="bg1"/>
              </a:solidFill>
            </a:endParaRPr>
          </a:p>
          <a:p>
            <a:pPr lvl="1"/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://upload.wikimedia.org/wikipedia/commons/thumb/0/0f/HolyRomanEmpire_1618.png/800px-HolyRomanEmpire_1618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25238" y="794320"/>
            <a:ext cx="4981682" cy="515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5757" y="5853991"/>
            <a:ext cx="1040305" cy="100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/>
        </p:nvSpPr>
        <p:spPr>
          <a:xfrm>
            <a:off x="5015881" y="332657"/>
            <a:ext cx="3653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Gevolgen van de reformatie</a:t>
            </a:r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97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914650" cy="6858000"/>
          </a:xfrm>
          <a:prstGeom prst="rect">
            <a:avLst/>
          </a:prstGeom>
        </p:spPr>
      </p:pic>
      <p:sp>
        <p:nvSpPr>
          <p:cNvPr id="9" name="Tekstvak 8"/>
          <p:cNvSpPr txBox="1"/>
          <p:nvPr/>
        </p:nvSpPr>
        <p:spPr>
          <a:xfrm>
            <a:off x="3658276" y="1174655"/>
            <a:ext cx="77785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2. Toenemen van Godsdienstige onverdraagzaamheid.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De verschillende geloven moesten niets van elkaar hebben.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3. Vorsten besluiten slechts één godsdienst in hun land toe te staan: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Een land wordt of katholiek of protestants, om oorlog te voorkomen.</a:t>
            </a:r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8862" y="3084731"/>
            <a:ext cx="1040305" cy="1004009"/>
          </a:xfrm>
          <a:prstGeom prst="rect">
            <a:avLst/>
          </a:prstGeom>
        </p:spPr>
      </p:pic>
      <p:pic>
        <p:nvPicPr>
          <p:cNvPr id="3074" name="Picture 2" descr="C:\Users\klo\AppData\Local\Microsoft\Windows\Temporary Internet Files\Content.IE5\FT02JEYE\2014-10-08 09.10.48.jp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0000">
            <a:off x="5125356" y="3207491"/>
            <a:ext cx="3382163" cy="391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37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upload.wikimedia.org/wikipedia/commons/a/ad/0_Nef_-_Basilique_St-Pierre_-_Vatican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332656"/>
            <a:ext cx="9185728" cy="602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4674835" y="6398375"/>
            <a:ext cx="2884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Sint-Pietersbasiliek, Rome</a:t>
            </a:r>
          </a:p>
        </p:txBody>
      </p:sp>
      <p:sp>
        <p:nvSpPr>
          <p:cNvPr id="4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98</a:t>
            </a:fld>
            <a:endParaRPr lang="nl-N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88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oneweekholiday.com/wp-content/uploads/2012/08/Sliema_Protestant_church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09110" y="404664"/>
            <a:ext cx="9158891" cy="583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4295801" y="6309320"/>
            <a:ext cx="340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Holy Trinity Church, </a:t>
            </a:r>
            <a:r>
              <a:rPr lang="en-US" dirty="0" err="1">
                <a:solidFill>
                  <a:schemeClr val="bg1"/>
                </a:solidFill>
              </a:rPr>
              <a:t>Sliema</a:t>
            </a:r>
            <a:r>
              <a:rPr lang="en-US" dirty="0">
                <a:solidFill>
                  <a:schemeClr val="bg1"/>
                </a:solidFill>
              </a:rPr>
              <a:t>, Malta 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99</a:t>
            </a:fld>
            <a:endParaRPr lang="nl-N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71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</TotalTime>
  <Words>2658</Words>
  <Application>Microsoft Office PowerPoint</Application>
  <PresentationFormat>Breedbeeld</PresentationFormat>
  <Paragraphs>735</Paragraphs>
  <Slides>99</Slides>
  <Notes>15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99</vt:i4>
      </vt:variant>
    </vt:vector>
  </HeadingPairs>
  <TitlesOfParts>
    <vt:vector size="105" baseType="lpstr">
      <vt:lpstr>Arial</vt:lpstr>
      <vt:lpstr>Calibri</vt:lpstr>
      <vt:lpstr>Calibri Light</vt:lpstr>
      <vt:lpstr>Linux Libertine</vt:lpstr>
      <vt:lpstr>Wingdings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Mr. Klomp</dc:creator>
  <cp:lastModifiedBy>Mr. Klomp</cp:lastModifiedBy>
  <cp:revision>40</cp:revision>
  <dcterms:created xsi:type="dcterms:W3CDTF">2014-08-19T08:32:48Z</dcterms:created>
  <dcterms:modified xsi:type="dcterms:W3CDTF">2014-10-22T10:46:25Z</dcterms:modified>
</cp:coreProperties>
</file>